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5"/>
  </p:notesMasterIdLst>
  <p:sldIdLst>
    <p:sldId id="370" r:id="rId2"/>
    <p:sldId id="372" r:id="rId3"/>
    <p:sldId id="388" r:id="rId4"/>
    <p:sldId id="412" r:id="rId5"/>
    <p:sldId id="403" r:id="rId6"/>
    <p:sldId id="410" r:id="rId7"/>
    <p:sldId id="399" r:id="rId8"/>
    <p:sldId id="400" r:id="rId9"/>
    <p:sldId id="401" r:id="rId10"/>
    <p:sldId id="406" r:id="rId11"/>
    <p:sldId id="405" r:id="rId12"/>
    <p:sldId id="413" r:id="rId13"/>
    <p:sldId id="414" r:id="rId14"/>
    <p:sldId id="408" r:id="rId15"/>
    <p:sldId id="409" r:id="rId16"/>
    <p:sldId id="419" r:id="rId17"/>
    <p:sldId id="416" r:id="rId18"/>
    <p:sldId id="415" r:id="rId19"/>
    <p:sldId id="417" r:id="rId20"/>
    <p:sldId id="411" r:id="rId21"/>
    <p:sldId id="391" r:id="rId22"/>
    <p:sldId id="393" r:id="rId23"/>
    <p:sldId id="392" r:id="rId24"/>
    <p:sldId id="394" r:id="rId25"/>
    <p:sldId id="395" r:id="rId26"/>
    <p:sldId id="396" r:id="rId27"/>
    <p:sldId id="397" r:id="rId28"/>
    <p:sldId id="420" r:id="rId29"/>
    <p:sldId id="426" r:id="rId30"/>
    <p:sldId id="422" r:id="rId31"/>
    <p:sldId id="423" r:id="rId32"/>
    <p:sldId id="424" r:id="rId33"/>
    <p:sldId id="442" r:id="rId34"/>
    <p:sldId id="443" r:id="rId35"/>
    <p:sldId id="444" r:id="rId36"/>
    <p:sldId id="445" r:id="rId37"/>
    <p:sldId id="441" r:id="rId38"/>
    <p:sldId id="427" r:id="rId39"/>
    <p:sldId id="428" r:id="rId40"/>
    <p:sldId id="429" r:id="rId41"/>
    <p:sldId id="430" r:id="rId42"/>
    <p:sldId id="431" r:id="rId43"/>
    <p:sldId id="432" r:id="rId44"/>
    <p:sldId id="433" r:id="rId45"/>
    <p:sldId id="434" r:id="rId46"/>
    <p:sldId id="435" r:id="rId47"/>
    <p:sldId id="436" r:id="rId48"/>
    <p:sldId id="437" r:id="rId49"/>
    <p:sldId id="439" r:id="rId50"/>
    <p:sldId id="438" r:id="rId51"/>
    <p:sldId id="440" r:id="rId52"/>
    <p:sldId id="425" r:id="rId53"/>
    <p:sldId id="446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A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94920" autoAdjust="0"/>
  </p:normalViewPr>
  <p:slideViewPr>
    <p:cSldViewPr snapToGrid="0">
      <p:cViewPr varScale="1">
        <p:scale>
          <a:sx n="103" d="100"/>
          <a:sy n="103" d="100"/>
        </p:scale>
        <p:origin x="199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51E6CB-1B67-49CD-819C-CBD1F8F15839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9FAC9-6A11-4E72-A306-EB6BEA6CA9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567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9FAC9-6A11-4E72-A306-EB6BEA6CA98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798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TCO</a:t>
            </a:r>
            <a:r>
              <a:rPr lang="ko-KR" altLang="en-US" dirty="0"/>
              <a:t>가 없어진데 주목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9FAC9-6A11-4E72-A306-EB6BEA6CA98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703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9FAC9-6A11-4E72-A306-EB6BEA6CA98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782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80F27-E9B9-4A8E-9A59-01CCB3F43850}" type="datetime1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395536" y="3520609"/>
            <a:ext cx="8352928" cy="7078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9492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363F8-22A8-407F-82B0-EFC1D1C22895}" type="datetime1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84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739B-8E74-4F06-BBD0-F6D670C1F7A1}" type="datetime1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6719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F00FA3D-E6C9-4ACC-A71E-4E5DE30D4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338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C39E4-F1C0-46F5-93CB-857C8C3AEB8D}" type="datetime1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000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8271D-E6C7-4286-B2FD-D9AA53F1E428}" type="datetime1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369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3C26B-F624-420D-BF9D-391E2E695B27}" type="datetime1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091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C83CE-7AD5-4A20-9998-54C7F9F05545}" type="datetime1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738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E22EA-EB96-4ADF-ABA9-A693E5F7BB1E}" type="datetime1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713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D961-86A8-440A-8C4E-52B6CA6FECED}" type="datetime1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921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51CC0-1347-483B-8708-01772054FA68}" type="datetime1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427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5993-49E6-4096-BF26-930E741DA796}" type="datetime1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560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5536" y="161935"/>
            <a:ext cx="8352928" cy="708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5536" y="1058566"/>
            <a:ext cx="8352928" cy="52699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449025"/>
            <a:ext cx="2057400" cy="318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798F3-F6A9-4876-8D5A-30BE2843F4A2}" type="datetime1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449025"/>
            <a:ext cx="3086100" cy="318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449025"/>
            <a:ext cx="2057400" cy="318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0D409-D3F6-4EEC-8C77-1F5E89989FF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r="50000" b="10563"/>
          <a:stretch/>
        </p:blipFill>
        <p:spPr>
          <a:xfrm>
            <a:off x="8329848" y="4126395"/>
            <a:ext cx="814152" cy="22124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7600" y="6449025"/>
            <a:ext cx="1828800" cy="349622"/>
          </a:xfrm>
          <a:prstGeom prst="rect">
            <a:avLst/>
          </a:prstGeom>
        </p:spPr>
      </p:pic>
      <p:sp>
        <p:nvSpPr>
          <p:cNvPr id="9" name="직사각형 8"/>
          <p:cNvSpPr/>
          <p:nvPr userDrawn="1"/>
        </p:nvSpPr>
        <p:spPr>
          <a:xfrm>
            <a:off x="395536" y="928972"/>
            <a:ext cx="8352928" cy="7078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248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yunchan-park/osscours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hyperlink" Target="https://netflix.github.io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Netflix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netflix-techblog/open-source-at-netflix-c2c4e036e144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naver.github.io/" TargetMode="External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s://github.com/kakao" TargetMode="Externa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lideshare.net/deview/111open-share-enjoy-80840071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ko-kr/lp/devecosystem-2019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Channy/the-four-myths-of-open-source?from_action=save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opensource.org/licenses/alphabetica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809.03725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ss.kr/oss_guide/show/9f7a6a80-129e-40ea-af91-97af2fb40f76" TargetMode="External"/><Relationship Id="rId2" Type="http://schemas.openxmlformats.org/officeDocument/2006/relationships/hyperlink" Target="~$3.%20Using%20Open%20Source%20SWhttps:/www.oss.kr/oss_guide/show/9f7a6a80-129e-40ea-af91-97af2fb40f76.ppt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elpnetsecurity.com/2017/04/20/open-source-security-threats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ordfence.com/learn/understanding-zero-day-exploits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ussos.cc/2012/08/20/the-beauty-of-open-source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youtu.be/4ZHloJVhcRY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education.github.com/pack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share.net/blackducksoftware/2016-future-of-open-source-survey-result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76225" y="2033326"/>
            <a:ext cx="8591550" cy="137574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/>
              <a:t>2. Open Source SW: Why</a:t>
            </a:r>
            <a:r>
              <a:rPr lang="ko-KR" altLang="en-US" sz="4400" dirty="0"/>
              <a:t> </a:t>
            </a:r>
            <a:r>
              <a:rPr lang="en-US" altLang="ko-KR" sz="4400" dirty="0"/>
              <a:t>and</a:t>
            </a:r>
            <a:r>
              <a:rPr lang="ko-KR" altLang="en-US" sz="4400" dirty="0"/>
              <a:t> </a:t>
            </a:r>
            <a:r>
              <a:rPr lang="en-US" altLang="ko-KR" sz="4400" dirty="0"/>
              <a:t>What</a:t>
            </a:r>
            <a:endParaRPr lang="ko-KR" altLang="en-US" sz="4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884837"/>
            <a:ext cx="6858000" cy="2468830"/>
          </a:xfrm>
        </p:spPr>
        <p:txBody>
          <a:bodyPr/>
          <a:lstStyle/>
          <a:p>
            <a:pPr lvl="0"/>
            <a:r>
              <a:rPr lang="en-US" altLang="ko-KR" dirty="0">
                <a:solidFill>
                  <a:prstClr val="black"/>
                </a:solidFill>
              </a:rPr>
              <a:t>Hyunchan, Park</a:t>
            </a:r>
            <a:endParaRPr lang="en-US" altLang="ko-KR" sz="1000" dirty="0">
              <a:solidFill>
                <a:prstClr val="black"/>
              </a:solidFill>
            </a:endParaRPr>
          </a:p>
          <a:p>
            <a:pPr lvl="0"/>
            <a:r>
              <a:rPr lang="en-US" altLang="ko-KR" sz="2000" dirty="0">
                <a:hlinkClick r:id="rId3"/>
              </a:rPr>
              <a:t>https://github.com/hyunchan-park/osscourse</a:t>
            </a:r>
            <a:endParaRPr lang="en-US" altLang="ko-KR" sz="2000" dirty="0"/>
          </a:p>
          <a:p>
            <a:pPr lvl="0"/>
            <a:endParaRPr lang="en-US" altLang="ko-KR" sz="2000" dirty="0"/>
          </a:p>
          <a:p>
            <a:pPr lvl="0"/>
            <a:r>
              <a:rPr lang="en-US" altLang="ko-KR" sz="2000" dirty="0">
                <a:solidFill>
                  <a:prstClr val="black"/>
                </a:solidFill>
              </a:rPr>
              <a:t>Division of Computer Science and Engineering</a:t>
            </a:r>
          </a:p>
          <a:p>
            <a:pPr lvl="0"/>
            <a:r>
              <a:rPr lang="en-US" altLang="ko-KR" sz="2000" dirty="0" err="1">
                <a:solidFill>
                  <a:prstClr val="black"/>
                </a:solidFill>
              </a:rPr>
              <a:t>Chonbuk</a:t>
            </a:r>
            <a:r>
              <a:rPr lang="en-US" altLang="ko-KR" sz="2000" dirty="0">
                <a:solidFill>
                  <a:prstClr val="black"/>
                </a:solidFill>
              </a:rPr>
              <a:t> National University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00F39C-DC22-4E5D-8177-BBDCF42AE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780" y="6353666"/>
            <a:ext cx="1849220" cy="50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39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D91613F-5895-45E4-9C7D-30B20B4C4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69" y="1151496"/>
            <a:ext cx="4781157" cy="15510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67F931D-CAD3-4CB1-98AD-8AC632767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Case study: Netflix OSS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323FD0-BEC7-469A-B829-6A3A946F7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617" y="4806588"/>
            <a:ext cx="3833770" cy="1301225"/>
          </a:xfrm>
        </p:spPr>
        <p:txBody>
          <a:bodyPr/>
          <a:lstStyle/>
          <a:p>
            <a:r>
              <a:rPr lang="ko-KR" altLang="en-US" sz="1600" dirty="0"/>
              <a:t>서비스의 </a:t>
            </a:r>
            <a:r>
              <a:rPr lang="en-US" altLang="ko-KR" sz="1600" dirty="0"/>
              <a:t>Reliability </a:t>
            </a:r>
            <a:r>
              <a:rPr lang="ko-KR" altLang="en-US" sz="1600" dirty="0"/>
              <a:t>를 검사하기 위해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무차별적</a:t>
            </a:r>
            <a:r>
              <a:rPr lang="en-US" altLang="ko-KR" sz="1600" dirty="0"/>
              <a:t>,</a:t>
            </a:r>
            <a:r>
              <a:rPr lang="ko-KR" altLang="en-US" sz="1600" dirty="0"/>
              <a:t> 인위적으로 서비스 컴포넌트들</a:t>
            </a:r>
            <a:r>
              <a:rPr lang="en-US" altLang="ko-KR" sz="1600" dirty="0"/>
              <a:t>(VM, container)</a:t>
            </a:r>
            <a:r>
              <a:rPr lang="ko-KR" altLang="en-US" sz="1600" dirty="0"/>
              <a:t>을 </a:t>
            </a:r>
            <a:r>
              <a:rPr lang="ko-KR" altLang="en-US" sz="1600" dirty="0" err="1"/>
              <a:t>다운시킴</a:t>
            </a:r>
            <a:endParaRPr lang="en-US" altLang="ko-KR" sz="1600" dirty="0"/>
          </a:p>
          <a:p>
            <a:pPr lvl="1"/>
            <a:r>
              <a:rPr lang="en-US" altLang="ko-KR" sz="1200" dirty="0"/>
              <a:t>(</a:t>
            </a:r>
            <a:r>
              <a:rPr lang="ko-KR" altLang="en-US" sz="1200" dirty="0"/>
              <a:t>참고</a:t>
            </a:r>
            <a:r>
              <a:rPr lang="en-US" altLang="ko-KR" sz="1200" dirty="0"/>
              <a:t>: Chaos Engineering)</a:t>
            </a:r>
          </a:p>
          <a:p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4114E6-5ADD-4843-A31D-A03515903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B9375E-E4AE-4C0B-BF76-6ED4D0637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387" y="2513158"/>
            <a:ext cx="4981575" cy="1257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52A4A3B-5654-4A75-BECE-65C6E3E90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387" y="3958863"/>
            <a:ext cx="4181475" cy="8477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F718B96-EDA7-4EA3-B2B5-1291A5009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3387" y="5055204"/>
            <a:ext cx="5000625" cy="11239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D7DBD6C-06C6-4194-8BAA-9D2CA5A97D43}"/>
              </a:ext>
            </a:extLst>
          </p:cNvPr>
          <p:cNvSpPr/>
          <p:nvPr/>
        </p:nvSpPr>
        <p:spPr>
          <a:xfrm>
            <a:off x="6164125" y="3399185"/>
            <a:ext cx="644180" cy="26237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8E522910-3A95-4D28-91B7-5D86D88E6EE4}"/>
              </a:ext>
            </a:extLst>
          </p:cNvPr>
          <p:cNvSpPr txBox="1">
            <a:spLocks/>
          </p:cNvSpPr>
          <p:nvPr/>
        </p:nvSpPr>
        <p:spPr>
          <a:xfrm>
            <a:off x="5342489" y="1106492"/>
            <a:ext cx="3637722" cy="1257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/>
              <a:t>169</a:t>
            </a:r>
            <a:r>
              <a:rPr lang="ko-KR" altLang="en-US" sz="1600" dirty="0"/>
              <a:t>개 </a:t>
            </a:r>
            <a:r>
              <a:rPr lang="en-US" altLang="ko-KR" sz="1600" dirty="0"/>
              <a:t>Repository on GitHub</a:t>
            </a:r>
          </a:p>
          <a:p>
            <a:r>
              <a:rPr lang="en-US" altLang="ko-KR" sz="1600" dirty="0">
                <a:hlinkClick r:id="rId6"/>
              </a:rPr>
              <a:t>https://github.com/Netflix</a:t>
            </a:r>
            <a:endParaRPr lang="en-US" altLang="ko-KR" sz="1600" dirty="0">
              <a:hlinkClick r:id="rId7"/>
            </a:endParaRPr>
          </a:p>
          <a:p>
            <a:r>
              <a:rPr lang="en-US" altLang="ko-KR" sz="1600" dirty="0">
                <a:hlinkClick r:id="rId7"/>
              </a:rPr>
              <a:t>https://netflix.github.io/</a:t>
            </a:r>
            <a:endParaRPr lang="ko-KR" altLang="en-US" sz="1600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6FFD825F-CCE8-47C4-8C04-54A585F4F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914" y="2983909"/>
            <a:ext cx="1650274" cy="166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950210D-D728-408C-97A3-4C15FD50611D}"/>
              </a:ext>
            </a:extLst>
          </p:cNvPr>
          <p:cNvSpPr/>
          <p:nvPr/>
        </p:nvSpPr>
        <p:spPr>
          <a:xfrm>
            <a:off x="597733" y="2297677"/>
            <a:ext cx="1171431" cy="26237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2695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715899-FD1F-4734-95BB-408F4D7B4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Case study: Netflix</a:t>
            </a:r>
            <a:r>
              <a:rPr lang="ko-KR" altLang="en-US" dirty="0"/>
              <a:t>가 </a:t>
            </a:r>
            <a:r>
              <a:rPr lang="en-US" altLang="ko-KR" dirty="0"/>
              <a:t>OSS</a:t>
            </a:r>
            <a:r>
              <a:rPr lang="ko-KR" altLang="en-US" dirty="0"/>
              <a:t>를 활용하는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56D4BC-D3CC-4855-869F-BDC7D7CB1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Paying back</a:t>
            </a:r>
          </a:p>
          <a:p>
            <a:pPr lvl="1"/>
            <a:r>
              <a:rPr lang="ko-KR" altLang="en-US" sz="1800" dirty="0"/>
              <a:t>우리도 얻은 게 많으니 은혜를 </a:t>
            </a:r>
            <a:r>
              <a:rPr lang="ko-KR" altLang="en-US" sz="1800" dirty="0" err="1"/>
              <a:t>갚아야지요</a:t>
            </a:r>
            <a:r>
              <a:rPr lang="en-US" altLang="ko-KR" sz="1800" dirty="0"/>
              <a:t>.</a:t>
            </a:r>
          </a:p>
          <a:p>
            <a:r>
              <a:rPr lang="en-US" altLang="ko-KR" sz="2000" dirty="0"/>
              <a:t>External community contributions</a:t>
            </a:r>
          </a:p>
          <a:p>
            <a:pPr lvl="1"/>
            <a:r>
              <a:rPr lang="ko-KR" altLang="en-US" sz="1800" dirty="0"/>
              <a:t>외부 개발자의 참여를 유도할 수 있습니다</a:t>
            </a:r>
            <a:r>
              <a:rPr lang="en-US" altLang="ko-KR" sz="1800" dirty="0"/>
              <a:t>.</a:t>
            </a:r>
          </a:p>
          <a:p>
            <a:r>
              <a:rPr lang="en-US" altLang="ko-KR" sz="2000" dirty="0"/>
              <a:t>Improved code and documentation quality</a:t>
            </a:r>
          </a:p>
          <a:p>
            <a:pPr lvl="1"/>
            <a:r>
              <a:rPr lang="en-US" altLang="ko-KR" sz="1800" dirty="0"/>
              <a:t>“Social coding” </a:t>
            </a:r>
            <a:r>
              <a:rPr lang="ko-KR" altLang="en-US" sz="1800" dirty="0"/>
              <a:t>의</a:t>
            </a:r>
            <a:r>
              <a:rPr lang="en-US" altLang="ko-KR" sz="1800" dirty="0"/>
              <a:t> </a:t>
            </a:r>
            <a:r>
              <a:rPr lang="ko-KR" altLang="en-US" sz="1800" dirty="0"/>
              <a:t>압력으로 엔지니어들이 체계적이고 깔끔하게 코드와 문서를 작성합니다</a:t>
            </a:r>
            <a:r>
              <a:rPr lang="en-US" altLang="ko-KR" sz="1800" dirty="0"/>
              <a:t>.</a:t>
            </a:r>
          </a:p>
          <a:p>
            <a:r>
              <a:rPr lang="en-US" altLang="ko-KR" sz="2000" dirty="0"/>
              <a:t>Durability</a:t>
            </a:r>
          </a:p>
          <a:p>
            <a:pPr lvl="1"/>
            <a:r>
              <a:rPr lang="ko-KR" altLang="en-US" sz="1800" dirty="0"/>
              <a:t>다수 개발자의 참여로 시간이 지남에 따라 코드가 더 </a:t>
            </a:r>
            <a:r>
              <a:rPr lang="ko-KR" altLang="en-US" sz="1800" dirty="0" err="1"/>
              <a:t>견고해집니다</a:t>
            </a:r>
            <a:r>
              <a:rPr lang="en-US" altLang="ko-KR" sz="1800" dirty="0"/>
              <a:t>.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Develop the AWS</a:t>
            </a:r>
            <a:r>
              <a:rPr lang="ko-KR" altLang="en-US" sz="2000" dirty="0">
                <a:solidFill>
                  <a:srgbClr val="FF0000"/>
                </a:solidFill>
              </a:rPr>
              <a:t> </a:t>
            </a:r>
            <a:r>
              <a:rPr lang="en-US" altLang="ko-KR" sz="2000" dirty="0">
                <a:solidFill>
                  <a:srgbClr val="FF0000"/>
                </a:solidFill>
              </a:rPr>
              <a:t>eco-system</a:t>
            </a:r>
          </a:p>
          <a:p>
            <a:pPr lvl="1"/>
            <a:r>
              <a:rPr lang="ko-KR" altLang="en-US" sz="1800" dirty="0"/>
              <a:t>처음 </a:t>
            </a:r>
            <a:r>
              <a:rPr lang="en-US" altLang="ko-KR" sz="1800" dirty="0"/>
              <a:t>AWS </a:t>
            </a:r>
            <a:r>
              <a:rPr lang="ko-KR" altLang="en-US" sz="1800" dirty="0"/>
              <a:t>클라우드에 모든 서비스를 이전하기 까지 시행착오가 많았습니다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800" dirty="0"/>
              <a:t>이런 경험과 해결방안들을 공유하여 </a:t>
            </a:r>
            <a:r>
              <a:rPr lang="en-US" altLang="ko-KR" sz="1800" dirty="0"/>
              <a:t>AWS </a:t>
            </a:r>
            <a:r>
              <a:rPr lang="ko-KR" altLang="en-US" sz="1800" dirty="0"/>
              <a:t>사용자 규모와 커뮤니티를 늘리면</a:t>
            </a:r>
            <a:r>
              <a:rPr lang="en-US" altLang="ko-KR" sz="1800" dirty="0"/>
              <a:t>,</a:t>
            </a:r>
            <a:br>
              <a:rPr lang="en-US" altLang="ko-KR" sz="1800" dirty="0"/>
            </a:br>
            <a:r>
              <a:rPr lang="ko-KR" altLang="en-US" sz="1800" dirty="0"/>
              <a:t>결국 다시 혜택이 되돌아올 것입니다</a:t>
            </a:r>
            <a:r>
              <a:rPr lang="en-US" altLang="ko-KR" sz="1800" dirty="0"/>
              <a:t>.</a:t>
            </a:r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ABAE08-AF17-43AB-90A9-2CC43CA4B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1D86A85-A027-4154-AD12-98C120FE75B3}"/>
              </a:ext>
            </a:extLst>
          </p:cNvPr>
          <p:cNvSpPr/>
          <p:nvPr/>
        </p:nvSpPr>
        <p:spPr>
          <a:xfrm>
            <a:off x="5514187" y="6234400"/>
            <a:ext cx="34409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hlinkClick r:id="rId2"/>
              </a:rPr>
              <a:t>https://medium.com/netflix-techblog/open-source-at-netflix-c2c4e036e144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86288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06390-0B4A-4052-BAA9-677E0D8A8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Case</a:t>
            </a:r>
            <a:r>
              <a:rPr lang="ko-KR" altLang="en-US" dirty="0"/>
              <a:t> </a:t>
            </a:r>
            <a:r>
              <a:rPr lang="en-US" altLang="ko-KR" dirty="0"/>
              <a:t>study:</a:t>
            </a:r>
            <a:r>
              <a:rPr lang="ko-KR" altLang="en-US" dirty="0"/>
              <a:t> </a:t>
            </a:r>
            <a:r>
              <a:rPr lang="en-US" altLang="ko-KR" dirty="0" err="1"/>
              <a:t>Naver</a:t>
            </a:r>
            <a:r>
              <a:rPr lang="ko-KR" altLang="en-US" dirty="0"/>
              <a:t> </a:t>
            </a:r>
            <a:r>
              <a:rPr lang="en-US" altLang="ko-KR" dirty="0"/>
              <a:t>and</a:t>
            </a:r>
            <a:r>
              <a:rPr lang="ko-KR" altLang="en-US" dirty="0"/>
              <a:t> </a:t>
            </a:r>
            <a:r>
              <a:rPr lang="en-US" altLang="ko-KR" dirty="0" err="1"/>
              <a:t>Kakao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011711-3787-41DE-8702-A266A7378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BF5D12-00E7-48EE-AE5E-D637A8C9B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9" y="1422879"/>
            <a:ext cx="4813240" cy="29900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108BDBD-4044-413B-BA8B-F9B493F7EED9}"/>
              </a:ext>
            </a:extLst>
          </p:cNvPr>
          <p:cNvSpPr/>
          <p:nvPr/>
        </p:nvSpPr>
        <p:spPr>
          <a:xfrm>
            <a:off x="73829" y="1076058"/>
            <a:ext cx="19075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hlinkClick r:id="rId3"/>
              </a:rPr>
              <a:t>https://naver.github.io/</a:t>
            </a:r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F3455CA-6A79-41B9-A28E-FD9CAC470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607" y="1383835"/>
            <a:ext cx="4020174" cy="33494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9EF7D06-E7BB-4ABB-8BDB-B5C3090E5E76}"/>
              </a:ext>
            </a:extLst>
          </p:cNvPr>
          <p:cNvSpPr/>
          <p:nvPr/>
        </p:nvSpPr>
        <p:spPr>
          <a:xfrm>
            <a:off x="4965607" y="1076058"/>
            <a:ext cx="20651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hlinkClick r:id="rId5"/>
              </a:rPr>
              <a:t>https://github.com/kakao</a:t>
            </a:r>
            <a:endParaRPr lang="ko-KR" altLang="en-US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991DB4A-E54C-4735-B809-9379E35B52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29" y="4072600"/>
            <a:ext cx="6153150" cy="1457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9E43862-81A2-4F6F-B755-73843B65AC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r="10927" b="83123"/>
          <a:stretch/>
        </p:blipFill>
        <p:spPr>
          <a:xfrm>
            <a:off x="2789370" y="5124958"/>
            <a:ext cx="6280801" cy="13139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51500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06390-0B4A-4052-BAA9-677E0D8A8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Case</a:t>
            </a:r>
            <a:r>
              <a:rPr lang="ko-KR" altLang="en-US" dirty="0"/>
              <a:t> </a:t>
            </a:r>
            <a:r>
              <a:rPr lang="en-US" altLang="ko-KR" dirty="0"/>
              <a:t>study:</a:t>
            </a:r>
            <a:r>
              <a:rPr lang="ko-KR" altLang="en-US" dirty="0"/>
              <a:t> </a:t>
            </a:r>
            <a:r>
              <a:rPr lang="en-US" altLang="ko-KR" dirty="0" err="1"/>
              <a:t>Naver</a:t>
            </a:r>
            <a:r>
              <a:rPr lang="ko-KR" altLang="en-US" dirty="0"/>
              <a:t> </a:t>
            </a:r>
            <a:r>
              <a:rPr lang="en-US" altLang="ko-KR" dirty="0"/>
              <a:t>and</a:t>
            </a:r>
            <a:r>
              <a:rPr lang="ko-KR" altLang="en-US" dirty="0"/>
              <a:t> </a:t>
            </a:r>
            <a:r>
              <a:rPr lang="en-US" altLang="ko-KR" dirty="0" err="1"/>
              <a:t>Kakao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011711-3787-41DE-8702-A266A7378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932E89EA-80F2-4548-8086-3BE70C2E9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5145" y="4201125"/>
            <a:ext cx="4581525" cy="22479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80F273B-0FE7-4CBF-8A9F-7DC18D5DC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63" y="1005663"/>
            <a:ext cx="6232449" cy="30999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A9B8AD7-78DC-440C-84F0-3095DF97486D}"/>
              </a:ext>
            </a:extLst>
          </p:cNvPr>
          <p:cNvSpPr/>
          <p:nvPr/>
        </p:nvSpPr>
        <p:spPr>
          <a:xfrm>
            <a:off x="0" y="6172026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/>
              <a:t>*</a:t>
            </a:r>
            <a:r>
              <a:rPr lang="ko-KR" altLang="en-US" sz="1200" dirty="0"/>
              <a:t> 박은정 </a:t>
            </a:r>
            <a:r>
              <a:rPr lang="en-US" altLang="ko-KR" sz="1200" dirty="0"/>
              <a:t>Open Source Manager, </a:t>
            </a:r>
            <a:r>
              <a:rPr lang="en-US" altLang="ko-KR" sz="1200" dirty="0" err="1"/>
              <a:t>Naver</a:t>
            </a:r>
            <a:r>
              <a:rPr lang="en-US" altLang="ko-KR" sz="1200" dirty="0"/>
              <a:t>, DEVIEW 2017 </a:t>
            </a:r>
            <a:endParaRPr lang="en-US" altLang="ko-KR" sz="1200" dirty="0">
              <a:hlinkClick r:id="rId4"/>
            </a:endParaRPr>
          </a:p>
          <a:p>
            <a:r>
              <a:rPr lang="en-US" altLang="ko-KR" sz="1200" dirty="0">
                <a:hlinkClick r:id="rId4"/>
              </a:rPr>
              <a:t>https://www.slideshare.net/deview/111open-share-enjoy-80840071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26779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06F5A3-2927-453E-A86B-16DA89224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그래서 결국 왜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244655-A29B-459F-8C3A-2619F39DB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/>
              <a:t>기업</a:t>
            </a:r>
            <a:endParaRPr lang="en-US" altLang="ko-KR" sz="2000" dirty="0"/>
          </a:p>
          <a:p>
            <a:pPr lvl="1"/>
            <a:r>
              <a:rPr lang="en-US" altLang="ko-KR" sz="1800" dirty="0"/>
              <a:t>Freedom from vendor lock-in</a:t>
            </a:r>
          </a:p>
          <a:p>
            <a:pPr lvl="2"/>
            <a:r>
              <a:rPr lang="ko-KR" altLang="en-US" sz="1600" dirty="0"/>
              <a:t>특정 기업의 서비스나 솔루션에 자사 서비스가 의존성을 갖지 않음</a:t>
            </a:r>
            <a:endParaRPr lang="en-US" altLang="ko-KR" sz="1600" dirty="0"/>
          </a:p>
          <a:p>
            <a:pPr lvl="3"/>
            <a:r>
              <a:rPr lang="en-US" altLang="ko-KR" sz="1400" dirty="0"/>
              <a:t>E.g. Android</a:t>
            </a:r>
            <a:r>
              <a:rPr lang="ko-KR" altLang="en-US" sz="1400" dirty="0"/>
              <a:t>가 갑자기 </a:t>
            </a:r>
            <a:r>
              <a:rPr lang="ko-KR" altLang="en-US" sz="1400" dirty="0" err="1"/>
              <a:t>유료화되면</a:t>
            </a:r>
            <a:r>
              <a:rPr lang="en-US" altLang="ko-KR" sz="1400" dirty="0"/>
              <a:t>? </a:t>
            </a:r>
            <a:r>
              <a:rPr lang="ko-KR" altLang="en-US" sz="1400" dirty="0"/>
              <a:t>버전업에 돈을 요구하면</a:t>
            </a:r>
            <a:r>
              <a:rPr lang="en-US" altLang="ko-KR" sz="1400" dirty="0"/>
              <a:t>? </a:t>
            </a:r>
            <a:r>
              <a:rPr lang="ko-KR" altLang="en-US" sz="1400" dirty="0"/>
              <a:t>핸드폰 제조사들은</a:t>
            </a:r>
            <a:r>
              <a:rPr lang="en-US" altLang="ko-KR" sz="1400" dirty="0"/>
              <a:t>?</a:t>
            </a:r>
          </a:p>
          <a:p>
            <a:pPr lvl="1"/>
            <a:r>
              <a:rPr lang="en-US" altLang="ko-KR" sz="1800" dirty="0"/>
              <a:t>Quality of Solutions</a:t>
            </a:r>
          </a:p>
          <a:p>
            <a:pPr lvl="2"/>
            <a:r>
              <a:rPr lang="ko-KR" altLang="en-US" sz="1600" dirty="0"/>
              <a:t>전세계 개발자들이 함께 만들고</a:t>
            </a:r>
            <a:r>
              <a:rPr lang="en-US" altLang="ko-KR" sz="1600" dirty="0"/>
              <a:t>, </a:t>
            </a:r>
            <a:r>
              <a:rPr lang="ko-KR" altLang="en-US" sz="1600" dirty="0"/>
              <a:t>유지하는 고품질의 </a:t>
            </a:r>
            <a:r>
              <a:rPr lang="en-US" altLang="ko-KR" sz="1600" dirty="0"/>
              <a:t>SW</a:t>
            </a:r>
            <a:r>
              <a:rPr lang="ko-KR" altLang="en-US" sz="1600" dirty="0"/>
              <a:t>를 즉각 도입할 수 있음</a:t>
            </a:r>
            <a:endParaRPr lang="en-US" altLang="ko-KR" sz="1600" dirty="0"/>
          </a:p>
          <a:p>
            <a:pPr lvl="2"/>
            <a:r>
              <a:rPr lang="en-US" altLang="ko-KR" sz="1600" dirty="0"/>
              <a:t>OSS</a:t>
            </a:r>
            <a:r>
              <a:rPr lang="ko-KR" altLang="en-US" sz="1600" dirty="0"/>
              <a:t> 커뮤니티에서 활동하는 검증된 인력을 고용할 수 있음</a:t>
            </a:r>
            <a:endParaRPr lang="en-US" altLang="ko-KR" sz="1600" dirty="0"/>
          </a:p>
          <a:p>
            <a:pPr lvl="1"/>
            <a:r>
              <a:rPr lang="en-US" altLang="ko-KR" sz="1800" dirty="0"/>
              <a:t>Ability</a:t>
            </a:r>
            <a:r>
              <a:rPr lang="ko-KR" altLang="en-US" sz="1800" dirty="0"/>
              <a:t> </a:t>
            </a:r>
            <a:r>
              <a:rPr lang="en-US" altLang="ko-KR" sz="1800" dirty="0"/>
              <a:t>to</a:t>
            </a:r>
            <a:r>
              <a:rPr lang="ko-KR" altLang="en-US" sz="1800" dirty="0"/>
              <a:t> </a:t>
            </a:r>
            <a:r>
              <a:rPr lang="en-US" altLang="ko-KR" sz="1800" dirty="0"/>
              <a:t>customize</a:t>
            </a:r>
            <a:r>
              <a:rPr lang="ko-KR" altLang="en-US" sz="1800" dirty="0"/>
              <a:t> </a:t>
            </a:r>
            <a:r>
              <a:rPr lang="en-US" altLang="ko-KR" sz="1800" dirty="0"/>
              <a:t>and</a:t>
            </a:r>
            <a:r>
              <a:rPr lang="ko-KR" altLang="en-US" sz="1800" dirty="0"/>
              <a:t> </a:t>
            </a:r>
            <a:r>
              <a:rPr lang="en-US" altLang="ko-KR" sz="1800" dirty="0"/>
              <a:t>fix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pPr lvl="2"/>
            <a:r>
              <a:rPr lang="ko-KR" altLang="en-US" sz="1600" dirty="0"/>
              <a:t>그럼에도 불구하고 내 필요에 따라 개작하거나 수정할 수 있음</a:t>
            </a:r>
            <a:endParaRPr lang="en-US" altLang="ko-KR" sz="1600" dirty="0"/>
          </a:p>
          <a:p>
            <a:pPr lvl="2"/>
            <a:r>
              <a:rPr lang="en-US" altLang="ko-KR" sz="1600" dirty="0"/>
              <a:t>(</a:t>
            </a:r>
            <a:r>
              <a:rPr lang="ko-KR" altLang="en-US" sz="1600" dirty="0"/>
              <a:t>핵심 역량은 </a:t>
            </a:r>
            <a:r>
              <a:rPr lang="en-US" altLang="ko-KR" sz="1600" dirty="0"/>
              <a:t>“</a:t>
            </a:r>
            <a:r>
              <a:rPr lang="ko-KR" altLang="en-US" sz="1600" dirty="0"/>
              <a:t>우리 서비스</a:t>
            </a:r>
            <a:r>
              <a:rPr lang="en-US" altLang="ko-KR" sz="1600" dirty="0"/>
              <a:t>” </a:t>
            </a:r>
            <a:r>
              <a:rPr lang="ko-KR" altLang="en-US" sz="1600" dirty="0"/>
              <a:t>를 만드는데 집중</a:t>
            </a:r>
            <a:r>
              <a:rPr lang="en-US" altLang="ko-KR" sz="1600" dirty="0"/>
              <a:t>)</a:t>
            </a:r>
          </a:p>
          <a:p>
            <a:pPr lvl="1"/>
            <a:r>
              <a:rPr lang="en-US" altLang="ko-KR" sz="1800" dirty="0"/>
              <a:t>Low TCO</a:t>
            </a:r>
          </a:p>
          <a:p>
            <a:pPr lvl="2"/>
            <a:r>
              <a:rPr lang="ko-KR" altLang="en-US" sz="1600" dirty="0"/>
              <a:t>초기 개발 비용</a:t>
            </a:r>
            <a:r>
              <a:rPr lang="en-US" altLang="ko-KR" sz="1600" dirty="0"/>
              <a:t>, </a:t>
            </a:r>
            <a:r>
              <a:rPr lang="ko-KR" altLang="en-US" sz="1600" dirty="0"/>
              <a:t>유지 관리 비용이 적음 </a:t>
            </a:r>
            <a:r>
              <a:rPr lang="en-US" altLang="ko-KR" sz="1600" dirty="0"/>
              <a:t>(Really? Not yet proved, I think)</a:t>
            </a:r>
          </a:p>
          <a:p>
            <a:r>
              <a:rPr lang="ko-KR" altLang="en-US" sz="2000" dirty="0">
                <a:solidFill>
                  <a:srgbClr val="FF0000"/>
                </a:solidFill>
              </a:rPr>
              <a:t>이미 성공적인 </a:t>
            </a:r>
            <a:r>
              <a:rPr lang="en-US" altLang="ko-KR" sz="2000" dirty="0">
                <a:solidFill>
                  <a:srgbClr val="FF0000"/>
                </a:solidFill>
              </a:rPr>
              <a:t>“Business &amp;</a:t>
            </a:r>
            <a:r>
              <a:rPr lang="ko-KR" altLang="en-US" sz="2000" dirty="0">
                <a:solidFill>
                  <a:srgbClr val="FF0000"/>
                </a:solidFill>
              </a:rPr>
              <a:t> </a:t>
            </a:r>
            <a:r>
              <a:rPr lang="en-US" altLang="ko-KR" sz="2000" dirty="0">
                <a:solidFill>
                  <a:srgbClr val="FF0000"/>
                </a:solidFill>
              </a:rPr>
              <a:t>SW development model” </a:t>
            </a:r>
            <a:r>
              <a:rPr lang="ko-KR" altLang="en-US" sz="2000" dirty="0">
                <a:solidFill>
                  <a:srgbClr val="FF0000"/>
                </a:solidFill>
              </a:rPr>
              <a:t>로 검증됨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A19FDB-D710-4753-A154-742B1F89E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751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E9784B-7A4D-4A18-98AF-4025639E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그래서 결국 왜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F0AEFD-F8BA-41AC-88E8-94B0C37EE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/>
              <a:t>개발자 개인</a:t>
            </a:r>
            <a:endParaRPr lang="en-US" altLang="ko-KR" sz="2000" dirty="0"/>
          </a:p>
          <a:p>
            <a:pPr lvl="1"/>
            <a:r>
              <a:rPr lang="ko-KR" altLang="en-US" sz="1800" dirty="0"/>
              <a:t>배움</a:t>
            </a:r>
            <a:endParaRPr lang="en-US" altLang="ko-KR" sz="1800" dirty="0"/>
          </a:p>
          <a:p>
            <a:pPr lvl="2"/>
            <a:r>
              <a:rPr lang="ko-KR" altLang="en-US" sz="1600" dirty="0"/>
              <a:t>실제 기업에서 사용되는 수준의 코드를 얼마든지 보고 배울 수 있음</a:t>
            </a:r>
            <a:endParaRPr lang="en-US" altLang="ko-KR" sz="1600" dirty="0"/>
          </a:p>
          <a:p>
            <a:pPr lvl="2"/>
            <a:r>
              <a:rPr lang="ko-KR" altLang="en-US" sz="1600" dirty="0"/>
              <a:t>어떤 개발자도</a:t>
            </a:r>
            <a:r>
              <a:rPr lang="en-US" altLang="ko-KR" sz="1600" dirty="0"/>
              <a:t> </a:t>
            </a:r>
            <a:r>
              <a:rPr lang="ko-KR" altLang="en-US" sz="1600" dirty="0"/>
              <a:t>누구에게나 배울 점이 있음</a:t>
            </a:r>
            <a:r>
              <a:rPr lang="en-US" altLang="ko-KR" sz="1600" dirty="0"/>
              <a:t> </a:t>
            </a:r>
          </a:p>
          <a:p>
            <a:pPr lvl="1"/>
            <a:r>
              <a:rPr lang="ko-KR" altLang="en-US" sz="1800" dirty="0"/>
              <a:t>협력</a:t>
            </a:r>
            <a:endParaRPr lang="en-US" altLang="ko-KR" sz="1800" dirty="0"/>
          </a:p>
          <a:p>
            <a:pPr lvl="2"/>
            <a:r>
              <a:rPr lang="ko-KR" altLang="en-US" sz="1600" dirty="0"/>
              <a:t>어떤 </a:t>
            </a:r>
            <a:r>
              <a:rPr lang="ko-KR" altLang="en-US" sz="1600" dirty="0" err="1"/>
              <a:t>개발자와도</a:t>
            </a:r>
            <a:r>
              <a:rPr lang="ko-KR" altLang="en-US" sz="1600" dirty="0"/>
              <a:t> 협력할 수 있음</a:t>
            </a:r>
            <a:endParaRPr lang="en-US" altLang="ko-KR" sz="1600" dirty="0"/>
          </a:p>
          <a:p>
            <a:pPr lvl="1"/>
            <a:r>
              <a:rPr lang="ko-KR" altLang="en-US" sz="1800" dirty="0"/>
              <a:t>홍보</a:t>
            </a:r>
            <a:endParaRPr lang="en-US" altLang="ko-KR" sz="1800" dirty="0"/>
          </a:p>
          <a:p>
            <a:pPr lvl="2"/>
            <a:r>
              <a:rPr lang="ko-KR" altLang="en-US" sz="1600" dirty="0"/>
              <a:t>나의 역량을 인증해주는 </a:t>
            </a:r>
            <a:r>
              <a:rPr lang="en-US" altLang="ko-KR" sz="1600" dirty="0"/>
              <a:t>society</a:t>
            </a:r>
            <a:r>
              <a:rPr lang="ko-KR" altLang="en-US" sz="1600" dirty="0"/>
              <a:t>를 가질 수 있고</a:t>
            </a:r>
            <a:r>
              <a:rPr lang="en-US" altLang="ko-KR" sz="1600" dirty="0"/>
              <a:t>,</a:t>
            </a:r>
          </a:p>
          <a:p>
            <a:pPr lvl="2"/>
            <a:r>
              <a:rPr lang="ko-KR" altLang="en-US" sz="1600" dirty="0"/>
              <a:t>또한 다양한 홍보의 기회를 가질 수 있음</a:t>
            </a:r>
            <a:endParaRPr lang="en-US" altLang="ko-KR" sz="1600" dirty="0"/>
          </a:p>
          <a:p>
            <a:pPr lvl="2"/>
            <a:endParaRPr lang="en-US" altLang="ko-KR" sz="1600" dirty="0"/>
          </a:p>
          <a:p>
            <a:r>
              <a:rPr lang="ko-KR" altLang="en-US" sz="2000" dirty="0">
                <a:solidFill>
                  <a:srgbClr val="FF0000"/>
                </a:solidFill>
              </a:rPr>
              <a:t>무엇보다</a:t>
            </a:r>
            <a:r>
              <a:rPr lang="en-US" altLang="ko-KR" sz="2000" dirty="0">
                <a:solidFill>
                  <a:srgbClr val="FF0000"/>
                </a:solidFill>
              </a:rPr>
              <a:t>…</a:t>
            </a:r>
            <a:r>
              <a:rPr lang="ko-KR" altLang="en-US" sz="2000" dirty="0">
                <a:solidFill>
                  <a:srgbClr val="FF0000"/>
                </a:solidFill>
              </a:rPr>
              <a:t>함께 하면 더 재밌다</a:t>
            </a:r>
            <a:r>
              <a:rPr lang="en-US" altLang="ko-KR" sz="2000" dirty="0">
                <a:solidFill>
                  <a:srgbClr val="FF0000"/>
                </a:solidFill>
              </a:rPr>
              <a:t>!!</a:t>
            </a:r>
            <a:r>
              <a:rPr lang="ko-KR" altLang="en-US" sz="20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(Online Multi-player </a:t>
            </a:r>
            <a:r>
              <a:rPr lang="en-US" altLang="ko-KR" sz="1400" strike="sngStrike" dirty="0">
                <a:solidFill>
                  <a:srgbClr val="FF0000"/>
                </a:solidFill>
              </a:rPr>
              <a:t>Game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endParaRPr lang="ko-KR" altLang="en-US" sz="1400" dirty="0">
              <a:solidFill>
                <a:srgbClr val="FF0000"/>
              </a:solidFill>
            </a:endParaRPr>
          </a:p>
          <a:p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F2F8DB-EA6A-408F-9018-BF555FF19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940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5FCBE1-00E4-487A-917A-4A6DFA40E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“</a:t>
            </a:r>
            <a:r>
              <a:rPr lang="ko-KR" altLang="en-US" dirty="0">
                <a:solidFill>
                  <a:srgbClr val="FF0000"/>
                </a:solidFill>
              </a:rPr>
              <a:t>혁신의 속도를 따라잡자</a:t>
            </a:r>
            <a:r>
              <a:rPr lang="en-US" altLang="ko-KR" dirty="0">
                <a:solidFill>
                  <a:srgbClr val="FF0000"/>
                </a:solidFill>
              </a:rPr>
              <a:t>!”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39FF67-E284-40B2-959E-DF31E8E7F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/>
              <a:t>너무도 빠르게 변화하는 </a:t>
            </a:r>
            <a:r>
              <a:rPr lang="en-US" altLang="ko-KR" sz="2000" dirty="0"/>
              <a:t>IT </a:t>
            </a:r>
            <a:r>
              <a:rPr lang="ko-KR" altLang="en-US" sz="2000" dirty="0"/>
              <a:t>기술 업계</a:t>
            </a:r>
            <a:endParaRPr lang="en-US" altLang="ko-KR" sz="2000" dirty="0"/>
          </a:p>
          <a:p>
            <a:pPr lvl="1"/>
            <a:r>
              <a:rPr lang="ko-KR" altLang="en-US" sz="1800" dirty="0"/>
              <a:t>최근 </a:t>
            </a:r>
            <a:r>
              <a:rPr lang="en-US" altLang="ko-KR" sz="1800" dirty="0"/>
              <a:t>10</a:t>
            </a:r>
            <a:r>
              <a:rPr lang="ko-KR" altLang="en-US" sz="1800" dirty="0"/>
              <a:t>년 사이</a:t>
            </a:r>
            <a:r>
              <a:rPr lang="en-US" altLang="ko-KR" sz="1800" dirty="0"/>
              <a:t>: Mobile, SNS </a:t>
            </a:r>
            <a:r>
              <a:rPr lang="ko-KR" altLang="en-US" sz="1800" dirty="0"/>
              <a:t>를 시작으로</a:t>
            </a:r>
            <a:r>
              <a:rPr lang="en-US" altLang="ko-KR" sz="1800" dirty="0"/>
              <a:t>, </a:t>
            </a:r>
            <a:r>
              <a:rPr lang="ko-KR" altLang="en-US" sz="1800" dirty="0"/>
              <a:t>빅데이터</a:t>
            </a:r>
            <a:r>
              <a:rPr lang="en-US" altLang="ko-KR" sz="1800" dirty="0"/>
              <a:t>, AI </a:t>
            </a:r>
            <a:r>
              <a:rPr lang="ko-KR" altLang="en-US" sz="1800" dirty="0"/>
              <a:t>까지</a:t>
            </a:r>
            <a:endParaRPr lang="en-US" altLang="ko-KR" sz="1800" dirty="0"/>
          </a:p>
          <a:p>
            <a:pPr lvl="1"/>
            <a:r>
              <a:rPr lang="ko-KR" altLang="en-US" sz="1800" dirty="0"/>
              <a:t>모두가 모든 것을 공부하고 만들어내는 것은 이제 불가능</a:t>
            </a:r>
            <a:endParaRPr lang="en-US" altLang="ko-KR" sz="1800" dirty="0"/>
          </a:p>
          <a:p>
            <a:r>
              <a:rPr lang="ko-KR" altLang="en-US" sz="2000" dirty="0"/>
              <a:t>혁신이 이루어지는 공간이 </a:t>
            </a:r>
            <a:r>
              <a:rPr lang="en-US" altLang="ko-KR" sz="2000" dirty="0"/>
              <a:t>“</a:t>
            </a:r>
            <a:r>
              <a:rPr lang="ko-KR" altLang="en-US" sz="2000" dirty="0"/>
              <a:t>성당</a:t>
            </a:r>
            <a:r>
              <a:rPr lang="en-US" altLang="ko-KR" sz="2000" dirty="0"/>
              <a:t>”</a:t>
            </a:r>
            <a:r>
              <a:rPr lang="ko-KR" altLang="en-US" sz="2000" dirty="0"/>
              <a:t> 에서 </a:t>
            </a:r>
            <a:r>
              <a:rPr lang="en-US" altLang="ko-KR" sz="2000" dirty="0"/>
              <a:t>“</a:t>
            </a:r>
            <a:r>
              <a:rPr lang="ko-KR" altLang="en-US" sz="2000" dirty="0"/>
              <a:t>시장</a:t>
            </a:r>
            <a:r>
              <a:rPr lang="en-US" altLang="ko-KR" sz="2000" dirty="0"/>
              <a:t>” </a:t>
            </a:r>
            <a:r>
              <a:rPr lang="ko-KR" altLang="en-US" sz="2000" dirty="0"/>
              <a:t>으로 옮겨가고 있음</a:t>
            </a:r>
            <a:endParaRPr lang="en-US" altLang="ko-KR" sz="2000" dirty="0"/>
          </a:p>
          <a:p>
            <a:pPr lvl="1"/>
            <a:r>
              <a:rPr lang="en-US" altLang="ko-KR" sz="1800" dirty="0"/>
              <a:t>“</a:t>
            </a:r>
            <a:r>
              <a:rPr lang="ko-KR" altLang="en-US" sz="1800" dirty="0"/>
              <a:t>성당과 시장</a:t>
            </a:r>
            <a:r>
              <a:rPr lang="en-US" altLang="ko-KR" sz="1800" dirty="0"/>
              <a:t>”: </a:t>
            </a:r>
            <a:r>
              <a:rPr lang="ko-KR" altLang="en-US" sz="1800" dirty="0"/>
              <a:t>에릭 </a:t>
            </a:r>
            <a:r>
              <a:rPr lang="ko-KR" altLang="en-US" sz="1800" dirty="0" err="1"/>
              <a:t>레이먼드가</a:t>
            </a:r>
            <a:r>
              <a:rPr lang="ko-KR" altLang="en-US" sz="1800" dirty="0"/>
              <a:t> 주장한 </a:t>
            </a:r>
            <a:r>
              <a:rPr lang="en-US" altLang="ko-KR" sz="1800" dirty="0"/>
              <a:t>2</a:t>
            </a:r>
            <a:r>
              <a:rPr lang="ko-KR" altLang="en-US" sz="1800" dirty="0"/>
              <a:t>가지 개발 모델 </a:t>
            </a:r>
            <a:r>
              <a:rPr lang="en-US" altLang="ko-KR" sz="1800" dirty="0"/>
              <a:t>(1997)</a:t>
            </a:r>
          </a:p>
          <a:p>
            <a:pPr lvl="2"/>
            <a:r>
              <a:rPr lang="ko-KR" altLang="en-US" sz="1600" dirty="0"/>
              <a:t>성당 모델</a:t>
            </a:r>
            <a:r>
              <a:rPr lang="en-US" altLang="ko-KR" sz="1600" dirty="0"/>
              <a:t>: </a:t>
            </a:r>
            <a:r>
              <a:rPr lang="ko-KR" altLang="en-US" sz="1600" dirty="0"/>
              <a:t>출시 때에만 소스 코드를 공개하고 그 사이에는 제한된 개발자들만 소스 코드에 접근 </a:t>
            </a:r>
            <a:r>
              <a:rPr lang="en-US" altLang="ko-KR" sz="1600" dirty="0"/>
              <a:t>(</a:t>
            </a:r>
            <a:r>
              <a:rPr lang="ko-KR" altLang="en-US" sz="1600" dirty="0"/>
              <a:t>당시 많은 </a:t>
            </a:r>
            <a:r>
              <a:rPr lang="en-US" altLang="ko-KR" sz="1600" dirty="0"/>
              <a:t>GNU </a:t>
            </a:r>
            <a:r>
              <a:rPr lang="ko-KR" altLang="en-US" sz="1600" dirty="0"/>
              <a:t>프로그램이 해당</a:t>
            </a:r>
            <a:r>
              <a:rPr lang="en-US" altLang="ko-KR" sz="1600" dirty="0"/>
              <a:t>)</a:t>
            </a:r>
          </a:p>
          <a:p>
            <a:pPr lvl="2"/>
            <a:r>
              <a:rPr lang="ko-KR" altLang="en-US" sz="1600" dirty="0"/>
              <a:t>시장 모델</a:t>
            </a:r>
            <a:r>
              <a:rPr lang="en-US" altLang="ko-KR" sz="1600" dirty="0"/>
              <a:t>: </a:t>
            </a:r>
            <a:r>
              <a:rPr lang="ko-KR" altLang="en-US" sz="1600" dirty="0"/>
              <a:t>소스 코드가 인터넷으로 일반에 공개된 상태로 개발 </a:t>
            </a:r>
            <a:r>
              <a:rPr lang="en-US" altLang="ko-KR" sz="1600" dirty="0"/>
              <a:t>(Linux)</a:t>
            </a:r>
          </a:p>
          <a:p>
            <a:pPr lvl="3"/>
            <a:r>
              <a:rPr lang="en-US" altLang="ko-KR" sz="1400" dirty="0"/>
              <a:t>(+) </a:t>
            </a:r>
            <a:r>
              <a:rPr lang="ko-KR" altLang="en-US" sz="1400" dirty="0"/>
              <a:t>그리고 곧바로 시장에</a:t>
            </a:r>
            <a:r>
              <a:rPr lang="en-US" altLang="ko-KR" sz="1400" dirty="0"/>
              <a:t> </a:t>
            </a:r>
            <a:r>
              <a:rPr lang="ko-KR" altLang="en-US" sz="1400" dirty="0"/>
              <a:t>내놓을 수 있음</a:t>
            </a:r>
            <a:r>
              <a:rPr lang="en-US" altLang="ko-KR" sz="1400" dirty="0"/>
              <a:t>!</a:t>
            </a:r>
          </a:p>
          <a:p>
            <a:pPr lvl="1"/>
            <a:r>
              <a:rPr lang="ko-KR" altLang="en-US" sz="1800" dirty="0"/>
              <a:t>단순히 결과물의 공개가 아니라</a:t>
            </a:r>
            <a:r>
              <a:rPr lang="en-US" altLang="ko-KR" sz="1800" dirty="0"/>
              <a:t>, </a:t>
            </a:r>
            <a:r>
              <a:rPr lang="ko-KR" altLang="en-US" sz="1800" dirty="0"/>
              <a:t>개발 과정의 공개에 초점을 맞춤</a:t>
            </a:r>
            <a:endParaRPr lang="en-US" altLang="ko-KR" sz="1800" dirty="0"/>
          </a:p>
          <a:p>
            <a:pPr lvl="3"/>
            <a:endParaRPr lang="en-US" altLang="ko-KR" sz="1400" dirty="0"/>
          </a:p>
          <a:p>
            <a:r>
              <a:rPr lang="ko-KR" altLang="en-US" sz="2200" dirty="0">
                <a:solidFill>
                  <a:srgbClr val="FF0000"/>
                </a:solidFill>
              </a:rPr>
              <a:t>시장에서 이루어지는 </a:t>
            </a:r>
            <a:r>
              <a:rPr lang="en-US" altLang="ko-KR" sz="2200" dirty="0">
                <a:solidFill>
                  <a:srgbClr val="FF0000"/>
                </a:solidFill>
              </a:rPr>
              <a:t>OSS </a:t>
            </a:r>
            <a:r>
              <a:rPr lang="ko-KR" altLang="en-US" sz="2200" dirty="0">
                <a:solidFill>
                  <a:srgbClr val="FF0000"/>
                </a:solidFill>
              </a:rPr>
              <a:t>개발 과정 자체가 혁신을 만들 것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lvl="2"/>
            <a:endParaRPr lang="en-US" altLang="ko-KR" sz="1600" dirty="0"/>
          </a:p>
          <a:p>
            <a:pPr lvl="2"/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0650BB-A50E-42D6-94B9-3285F7B13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342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27979D-8CD0-47BD-9129-0229B12C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현실은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0B6A04A-CD3D-4C73-85F8-293667ADE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022" y="1725837"/>
            <a:ext cx="8199956" cy="393496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F9170E-2F9D-4292-82D5-247EDCA6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57A1D3D-75CC-4430-B38D-22F7206AB685}"/>
              </a:ext>
            </a:extLst>
          </p:cNvPr>
          <p:cNvSpPr/>
          <p:nvPr/>
        </p:nvSpPr>
        <p:spPr>
          <a:xfrm>
            <a:off x="472022" y="5961971"/>
            <a:ext cx="81999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/>
              <a:t>* 2019</a:t>
            </a:r>
            <a:r>
              <a:rPr lang="ko-KR" altLang="en-US" sz="1200" b="1" dirty="0"/>
              <a:t>년도 개발자 에코시스템의 현황 </a:t>
            </a:r>
            <a:r>
              <a:rPr lang="en-US" altLang="ko-KR" sz="1200" b="1" dirty="0"/>
              <a:t>(7000</a:t>
            </a:r>
            <a:r>
              <a:rPr lang="ko-KR" altLang="en-US" sz="1200" b="1" dirty="0"/>
              <a:t>명 개발자 대상 설문</a:t>
            </a:r>
            <a:r>
              <a:rPr lang="en-US" altLang="ko-KR" sz="1200" b="1" dirty="0"/>
              <a:t>)</a:t>
            </a:r>
            <a:endParaRPr lang="en-US" altLang="ko-KR" sz="1200" dirty="0">
              <a:hlinkClick r:id="rId3"/>
            </a:endParaRPr>
          </a:p>
          <a:p>
            <a:r>
              <a:rPr lang="en-US" altLang="ko-KR" sz="1200" dirty="0">
                <a:hlinkClick r:id="rId3"/>
              </a:rPr>
              <a:t>https://www.jetbrains.com/ko-kr/lp/devecosystem-2019/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98655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01C9F-7EE7-4F38-8C03-E4BFE3631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ADB725-81C2-4418-8754-F8B6B48F6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ABB583-C4BE-4B47-9597-A427498C1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1026" name="Picture 2" descr="2. ìêµ¬ë ë¯¸êµ­ìì ì£¼ë¡ ì°¸ì¬íë¤? ">
            <a:extLst>
              <a:ext uri="{FF2B5EF4-FFF2-40B4-BE49-F238E27FC236}">
                <a16:creationId xmlns:a16="http://schemas.microsoft.com/office/drawing/2014/main" id="{BAC18728-5027-4980-9D7A-044F042F0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5263"/>
            <a:ext cx="9144000" cy="646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5048E69-3AD5-4940-A380-C479B5089927}"/>
              </a:ext>
            </a:extLst>
          </p:cNvPr>
          <p:cNvSpPr/>
          <p:nvPr/>
        </p:nvSpPr>
        <p:spPr>
          <a:xfrm>
            <a:off x="108292" y="6079693"/>
            <a:ext cx="519084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Helvetica Neue"/>
              </a:rPr>
              <a:t>* The four myths of open source (</a:t>
            </a:r>
            <a:r>
              <a:rPr lang="ko-KR" altLang="en-US" sz="1100" dirty="0" err="1">
                <a:solidFill>
                  <a:schemeClr val="bg1"/>
                </a:solidFill>
                <a:latin typeface="Helvetica Neue"/>
              </a:rPr>
              <a:t>윤석찬</a:t>
            </a:r>
            <a:r>
              <a:rPr lang="en-US" altLang="ko-KR" sz="1100" dirty="0">
                <a:solidFill>
                  <a:schemeClr val="bg1"/>
                </a:solidFill>
                <a:latin typeface="Helvetica Neue"/>
              </a:rPr>
              <a:t>, 2013)</a:t>
            </a:r>
          </a:p>
          <a:p>
            <a:r>
              <a:rPr lang="en-US" altLang="ko-KR" sz="1100" dirty="0">
                <a:hlinkClick r:id="rId3"/>
              </a:rPr>
              <a:t>https://www.slideshare.net/Channy/the-four-myths-of-open-source?from_action=save</a:t>
            </a:r>
            <a:endParaRPr lang="en-US" altLang="ko-KR" sz="1100" b="0" i="0" dirty="0">
              <a:solidFill>
                <a:schemeClr val="bg1"/>
              </a:solidFill>
              <a:effectLst/>
              <a:latin typeface="Helvetica Neue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B29D744-0ACF-4E54-AF67-4B0C152D57B6}"/>
              </a:ext>
            </a:extLst>
          </p:cNvPr>
          <p:cNvSpPr/>
          <p:nvPr/>
        </p:nvSpPr>
        <p:spPr>
          <a:xfrm>
            <a:off x="5840835" y="821064"/>
            <a:ext cx="32916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elvetica Neue"/>
              </a:rPr>
              <a:t>“</a:t>
            </a:r>
            <a:r>
              <a:rPr lang="ko-KR" altLang="en-US" dirty="0">
                <a:solidFill>
                  <a:schemeClr val="bg1"/>
                </a:solidFill>
                <a:latin typeface="Helvetica Neue"/>
              </a:rPr>
              <a:t>거</a:t>
            </a:r>
            <a:r>
              <a:rPr lang="en-US" altLang="ko-KR" dirty="0">
                <a:solidFill>
                  <a:schemeClr val="bg1"/>
                </a:solidFill>
                <a:latin typeface="Helvetica Neue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Helvetica Neue"/>
              </a:rPr>
              <a:t>개발하기 딱 좋은 나이네</a:t>
            </a:r>
            <a:r>
              <a:rPr lang="en-US" altLang="ko-KR" dirty="0">
                <a:solidFill>
                  <a:schemeClr val="bg1"/>
                </a:solidFill>
                <a:latin typeface="Helvetica Neue"/>
              </a:rPr>
              <a:t>”</a:t>
            </a:r>
          </a:p>
        </p:txBody>
      </p:sp>
      <p:pic>
        <p:nvPicPr>
          <p:cNvPr id="1028" name="Picture 4" descr="ê±° ì£½ê¸° ë± ì¢ì ë ì¨êµ¬ë§ì ëí ì´ë¯¸ì§ ê²ìê²°ê³¼">
            <a:extLst>
              <a:ext uri="{FF2B5EF4-FFF2-40B4-BE49-F238E27FC236}">
                <a16:creationId xmlns:a16="http://schemas.microsoft.com/office/drawing/2014/main" id="{42524455-0761-46F4-8A8B-8CE13AF0BA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6" t="17553" r="19244" b="3483"/>
          <a:stretch/>
        </p:blipFill>
        <p:spPr bwMode="auto">
          <a:xfrm>
            <a:off x="5915625" y="1220065"/>
            <a:ext cx="3142050" cy="230821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515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4C9E3D-4617-4930-BABF-E286F2FCF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(fun)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39AC1E4-26FA-4DA5-8BF5-E889A30ED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039" y="56342"/>
            <a:ext cx="8353425" cy="197095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FE58DB-7391-4CC0-A69F-6DD1DE1A7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2A1850-4576-4D53-922F-A853D7D03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39" y="2114119"/>
            <a:ext cx="8353178" cy="13567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D852778-B613-4447-8B38-05D93F834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87" y="3557664"/>
            <a:ext cx="8353178" cy="330033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76B55D4-6F82-4F6C-A57B-154BBBF3C2B5}"/>
              </a:ext>
            </a:extLst>
          </p:cNvPr>
          <p:cNvSpPr/>
          <p:nvPr/>
        </p:nvSpPr>
        <p:spPr>
          <a:xfrm>
            <a:off x="2840182" y="56342"/>
            <a:ext cx="32916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Helvetica Neue"/>
              </a:rPr>
              <a:t>* just for fun</a:t>
            </a:r>
          </a:p>
        </p:txBody>
      </p:sp>
    </p:spTree>
    <p:extLst>
      <p:ext uri="{BB962C8B-B14F-4D97-AF65-F5344CB8AC3E}">
        <p14:creationId xmlns:p14="http://schemas.microsoft.com/office/powerpoint/2010/main" val="2459438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387405" y="1078658"/>
          <a:ext cx="8353426" cy="5155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7948">
                  <a:extLst>
                    <a:ext uri="{9D8B030D-6E8A-4147-A177-3AD203B41FA5}">
                      <a16:colId xmlns:a16="http://schemas.microsoft.com/office/drawing/2014/main" val="4079619587"/>
                    </a:ext>
                  </a:extLst>
                </a:gridCol>
                <a:gridCol w="3607739">
                  <a:extLst>
                    <a:ext uri="{9D8B030D-6E8A-4147-A177-3AD203B41FA5}">
                      <a16:colId xmlns:a16="http://schemas.microsoft.com/office/drawing/2014/main" val="2625429840"/>
                    </a:ext>
                  </a:extLst>
                </a:gridCol>
                <a:gridCol w="3607739">
                  <a:extLst>
                    <a:ext uri="{9D8B030D-6E8A-4147-A177-3AD203B41FA5}">
                      <a16:colId xmlns:a16="http://schemas.microsoft.com/office/drawing/2014/main" val="1599299322"/>
                    </a:ext>
                  </a:extLst>
                </a:gridCol>
              </a:tblGrid>
              <a:tr h="3617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월 </a:t>
                      </a:r>
                      <a:r>
                        <a:rPr lang="en-US" altLang="ko-KR" sz="1400" dirty="0"/>
                        <a:t>(100</a:t>
                      </a:r>
                      <a:r>
                        <a:rPr lang="ko-KR" altLang="en-US" sz="1400" dirty="0"/>
                        <a:t>분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 </a:t>
                      </a:r>
                      <a:r>
                        <a:rPr lang="en-US" altLang="ko-KR" sz="1400" dirty="0"/>
                        <a:t>(50</a:t>
                      </a:r>
                      <a:r>
                        <a:rPr lang="ko-KR" altLang="en-US" sz="1400" dirty="0"/>
                        <a:t>분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385721"/>
                  </a:ext>
                </a:extLst>
              </a:tr>
              <a:tr h="31605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(9/1)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Introduction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오픈소스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SW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개요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75938863"/>
                  </a:ext>
                </a:extLst>
              </a:tr>
              <a:tr h="31605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오픈소스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SW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개발 방법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추석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00577287"/>
                  </a:ext>
                </a:extLst>
              </a:tr>
              <a:tr h="31605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오픈소스 커뮤니티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오픈소스 라이선스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62224445"/>
                  </a:ext>
                </a:extLst>
              </a:tr>
              <a:tr h="31605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버전 관리 도구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Git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버전 관리 도구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Git 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8419094"/>
                  </a:ext>
                </a:extLst>
              </a:tr>
              <a:tr h="31605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(9/30)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버전 관리 도구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Git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버전 관리 도구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Git 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4556900"/>
                  </a:ext>
                </a:extLst>
              </a:tr>
              <a:tr h="31605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GitHub 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한글날</a:t>
                      </a:r>
                      <a:endParaRPr lang="en-US" altLang="ko-KR" sz="11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8590043"/>
                  </a:ext>
                </a:extLst>
              </a:tr>
              <a:tr h="31605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GitHub 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 프로젝트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1: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선정 및 계획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617544"/>
                  </a:ext>
                </a:extLst>
              </a:tr>
              <a:tr h="31605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 (10/21)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중간고사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중간고사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7078907"/>
                  </a:ext>
                </a:extLst>
              </a:tr>
              <a:tr h="31605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 분석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코드 분석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18025886"/>
                  </a:ext>
                </a:extLst>
              </a:tr>
              <a:tr h="31605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 (11/4)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 분석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코드 리뷰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9463766"/>
                  </a:ext>
                </a:extLst>
              </a:tr>
              <a:tr h="36860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개인 프로젝트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2: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대상 프로젝트 코드 분석 결과 발표 및 기능 구현 방향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커뮤니티 참여 방안 발표 및 피드백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666071"/>
                  </a:ext>
                </a:extLst>
              </a:tr>
              <a:tr h="31605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 기반 개발 환경 구성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클라우드 기반 개발 환경 구성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93302293"/>
                  </a:ext>
                </a:extLst>
              </a:tr>
              <a:tr h="31605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 (11/25)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CI/CD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도구 및 활용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문서화 도구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28419577"/>
                  </a:ext>
                </a:extLst>
              </a:tr>
              <a:tr h="31605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개별 프로젝트 진행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6618592"/>
                  </a:ext>
                </a:extLst>
              </a:tr>
              <a:tr h="31605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 (12/9)</a:t>
                      </a: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개인 프로젝트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3: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최종 프로젝트 발표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기능 구현 소개 및 시연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OSS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커뮤니티 활동 소개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1442803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531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53D07728-D15D-4B95-8B36-926616171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/>
              <a:t>The Open Source Definition</a:t>
            </a:r>
            <a:endParaRPr lang="ko-KR" altLang="en-US" sz="54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9F7D9A7-B7EB-4EBF-9992-C4E18B0380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02538B-9783-4D14-BD9E-A2778DD63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250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3D3C71-92CA-457E-B774-0405EEAD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BCF163-5767-43AB-ABD1-EEC9768D3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996803"/>
            <a:ext cx="8352928" cy="4331716"/>
          </a:xfrm>
        </p:spPr>
        <p:txBody>
          <a:bodyPr/>
          <a:lstStyle/>
          <a:p>
            <a:r>
              <a:rPr lang="en-US" altLang="ko-KR" sz="2000" dirty="0"/>
              <a:t>Open Source Initiative</a:t>
            </a:r>
          </a:p>
          <a:p>
            <a:pPr lvl="1"/>
            <a:r>
              <a:rPr lang="en-US" altLang="ko-KR" sz="1800" dirty="0"/>
              <a:t>1998</a:t>
            </a:r>
            <a:r>
              <a:rPr lang="ko-KR" altLang="en-US" sz="1800" dirty="0"/>
              <a:t>년 </a:t>
            </a:r>
            <a:r>
              <a:rPr lang="en-US" altLang="ko-KR" sz="1800" dirty="0"/>
              <a:t>2</a:t>
            </a:r>
            <a:r>
              <a:rPr lang="ko-KR" altLang="en-US" sz="1800" dirty="0"/>
              <a:t>월</a:t>
            </a:r>
            <a:r>
              <a:rPr lang="en-US" altLang="ko-KR" sz="1800" dirty="0"/>
              <a:t>, </a:t>
            </a:r>
            <a:r>
              <a:rPr lang="ko-KR" altLang="en-US" sz="1800" dirty="0"/>
              <a:t>브루스 </a:t>
            </a:r>
            <a:r>
              <a:rPr lang="ko-KR" altLang="en-US" sz="1800" dirty="0" err="1"/>
              <a:t>페렌스와</a:t>
            </a:r>
            <a:r>
              <a:rPr lang="ko-KR" altLang="en-US" sz="1800" dirty="0"/>
              <a:t> 에릭 </a:t>
            </a:r>
            <a:r>
              <a:rPr lang="ko-KR" altLang="en-US" sz="1800" dirty="0" err="1"/>
              <a:t>레이먼드가</a:t>
            </a:r>
            <a:r>
              <a:rPr lang="ko-KR" altLang="en-US" sz="1800" dirty="0"/>
              <a:t> 설립</a:t>
            </a:r>
            <a:endParaRPr lang="en-US" altLang="ko-KR" sz="1800" dirty="0"/>
          </a:p>
          <a:p>
            <a:pPr lvl="1"/>
            <a:r>
              <a:rPr lang="en-US" altLang="ko-KR" sz="1800" dirty="0"/>
              <a:t>Open Source Definition </a:t>
            </a:r>
            <a:r>
              <a:rPr lang="ko-KR" altLang="en-US" sz="1800" dirty="0"/>
              <a:t>발표</a:t>
            </a:r>
            <a:endParaRPr lang="en-US" altLang="ko-KR" sz="1800" dirty="0"/>
          </a:p>
          <a:p>
            <a:pPr lvl="2"/>
            <a:endParaRPr lang="en-US" altLang="ko-KR" sz="1600" dirty="0"/>
          </a:p>
          <a:p>
            <a:r>
              <a:rPr lang="ko-KR" altLang="en-US" sz="2000" dirty="0"/>
              <a:t>역할</a:t>
            </a:r>
            <a:r>
              <a:rPr lang="en-US" altLang="ko-KR" sz="2000" dirty="0"/>
              <a:t>: </a:t>
            </a:r>
            <a:r>
              <a:rPr lang="ko-KR" altLang="en-US" sz="2000" dirty="0"/>
              <a:t>라이선스에 대한 </a:t>
            </a:r>
            <a:r>
              <a:rPr lang="en-US" altLang="ko-KR" sz="2000" dirty="0"/>
              <a:t>OSI </a:t>
            </a:r>
            <a:r>
              <a:rPr lang="ko-KR" altLang="en-US" sz="2000" dirty="0"/>
              <a:t>인증</a:t>
            </a:r>
            <a:endParaRPr lang="en-US" altLang="ko-KR" sz="2000" dirty="0"/>
          </a:p>
          <a:p>
            <a:pPr lvl="1"/>
            <a:r>
              <a:rPr lang="ko-KR" altLang="en-US" sz="1800" dirty="0"/>
              <a:t>해당 라이선스가 </a:t>
            </a:r>
            <a:r>
              <a:rPr lang="en-US" altLang="ko-KR" sz="1800" dirty="0"/>
              <a:t>Open Source Definition </a:t>
            </a:r>
            <a:r>
              <a:rPr lang="ko-KR" altLang="en-US" sz="1800" dirty="0"/>
              <a:t>을 따르고 있는지 여부를 인증함</a:t>
            </a:r>
            <a:endParaRPr lang="en-US" altLang="ko-KR" sz="1800" dirty="0"/>
          </a:p>
          <a:p>
            <a:pPr lvl="1"/>
            <a:r>
              <a:rPr lang="ko-KR" altLang="en-US" sz="1800" dirty="0"/>
              <a:t>현재 </a:t>
            </a:r>
            <a:r>
              <a:rPr lang="ko-KR" altLang="en-US" sz="1800" dirty="0" err="1"/>
              <a:t>인증받은</a:t>
            </a:r>
            <a:r>
              <a:rPr lang="ko-KR" altLang="en-US" sz="1800" dirty="0"/>
              <a:t> 라이선스는 </a:t>
            </a:r>
            <a:r>
              <a:rPr lang="en-US" altLang="ko-KR" sz="1800" dirty="0"/>
              <a:t>83</a:t>
            </a:r>
            <a:r>
              <a:rPr lang="ko-KR" altLang="en-US" sz="1800" dirty="0"/>
              <a:t>개</a:t>
            </a:r>
            <a:endParaRPr lang="en-US" altLang="ko-KR" sz="1800" dirty="0"/>
          </a:p>
          <a:p>
            <a:pPr lvl="2"/>
            <a:r>
              <a:rPr lang="en-US" altLang="ko-KR" sz="1600" dirty="0">
                <a:hlinkClick r:id="rId2"/>
              </a:rPr>
              <a:t>https://opensource.org/licenses/alphabetical</a:t>
            </a:r>
            <a:endParaRPr lang="en-US" altLang="ko-KR" sz="1600" dirty="0"/>
          </a:p>
          <a:p>
            <a:pPr lvl="2"/>
            <a:endParaRPr lang="en-US" altLang="ko-KR" sz="1600" dirty="0"/>
          </a:p>
          <a:p>
            <a:r>
              <a:rPr lang="ko-KR" altLang="en-US" sz="2200" dirty="0">
                <a:solidFill>
                  <a:srgbClr val="FF0000"/>
                </a:solidFill>
              </a:rPr>
              <a:t>즉</a:t>
            </a:r>
            <a:r>
              <a:rPr lang="en-US" altLang="ko-KR" sz="2200" dirty="0">
                <a:solidFill>
                  <a:srgbClr val="FF0000"/>
                </a:solidFill>
              </a:rPr>
              <a:t>, </a:t>
            </a:r>
            <a:r>
              <a:rPr lang="ko-KR" altLang="en-US" sz="2200" dirty="0">
                <a:solidFill>
                  <a:srgbClr val="FF0000"/>
                </a:solidFill>
              </a:rPr>
              <a:t>사실상 핵심은 라이선스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21B5E2-7D4A-4F23-A19E-279010EB0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DDFFD1-74A1-4E7C-916C-385D865BA8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88235" y="0"/>
            <a:ext cx="8567530" cy="183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2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93905F-DD6A-4A08-95D0-3DE200DFD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OSI </a:t>
            </a:r>
            <a:r>
              <a:rPr lang="ko-KR" altLang="en-US" dirty="0"/>
              <a:t>인증 예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FD44F7-4F42-4F5D-9AEF-71CF93B66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C74771CC-6E02-4BF6-B815-4675C1038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2056310"/>
            <a:ext cx="8353425" cy="3274018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289B7C9-5E8A-4A35-BC87-BBDD9885AAA3}"/>
              </a:ext>
            </a:extLst>
          </p:cNvPr>
          <p:cNvSpPr/>
          <p:nvPr/>
        </p:nvSpPr>
        <p:spPr>
          <a:xfrm>
            <a:off x="395288" y="2892287"/>
            <a:ext cx="8353176" cy="78519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842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E0660-9A1E-45F5-BB21-E7B1176D7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The Open Source Definition (v1.9)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8B9B3F-62E6-4B07-AF4A-6C48694FF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058566"/>
            <a:ext cx="8352928" cy="526995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ko-KR" sz="2000" dirty="0"/>
              <a:t>Free Redistribution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/>
              <a:t>Source Code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/>
              <a:t>Derived Works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/>
              <a:t>Integrity of The Author's Source Code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/>
              <a:t>No Discrimination Against Persons or Groups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/>
              <a:t>No Discrimination Against Fields of Endeavor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/>
              <a:t>Distribution of License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/>
              <a:t>License Must Not Be Specific to a Product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/>
              <a:t>License Must Not Restrict Other Software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/>
              <a:t>License Must Be Technology-Neutral</a:t>
            </a:r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78F955-76F7-4FA5-BF76-B8C812762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227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E0660-9A1E-45F5-BB21-E7B1176D7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The Open Source Definition (v1.9)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8B9B3F-62E6-4B07-AF4A-6C48694FF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058566"/>
            <a:ext cx="8352928" cy="526995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000" dirty="0"/>
              <a:t>자유 </a:t>
            </a:r>
            <a:r>
              <a:rPr lang="ko-KR" altLang="en-US" sz="2000" dirty="0" err="1"/>
              <a:t>재배포</a:t>
            </a:r>
            <a:endParaRPr lang="ko-KR" altLang="en-US" sz="20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/>
              <a:t>소스 코드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/>
              <a:t>2</a:t>
            </a:r>
            <a:r>
              <a:rPr lang="ko-KR" altLang="en-US" sz="2000" dirty="0"/>
              <a:t>차 저작물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/>
              <a:t>원저작자의 </a:t>
            </a:r>
            <a:r>
              <a:rPr lang="ko-KR" altLang="en-US" sz="2000" dirty="0" err="1"/>
              <a:t>소스시</a:t>
            </a:r>
            <a:r>
              <a:rPr lang="ko-KR" altLang="en-US" sz="2000" dirty="0"/>
              <a:t> 코드 보전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/>
              <a:t>개인 및 집단에 대한 차별 금지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/>
              <a:t>사용 분야에 대한 차별 금지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/>
              <a:t>이용허락의 배포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/>
              <a:t>제품을 특정한 이용허락 금지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/>
              <a:t>다른 소프트웨어를 제한하는 이용허락 금지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/>
              <a:t>이용허락의 기술 중립 의무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78F955-76F7-4FA5-BF76-B8C812762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35DD9F1-6659-4AB5-91FE-37DD01CDAACF}"/>
              </a:ext>
            </a:extLst>
          </p:cNvPr>
          <p:cNvSpPr/>
          <p:nvPr/>
        </p:nvSpPr>
        <p:spPr>
          <a:xfrm>
            <a:off x="5031784" y="6055259"/>
            <a:ext cx="41122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오픈 소스 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오픈 소스 혁명의 목소리 </a:t>
            </a:r>
            <a:r>
              <a:rPr lang="en-US" altLang="ko-KR" sz="1200" b="1" dirty="0"/>
              <a:t>vol. 1,2, </a:t>
            </a:r>
            <a:r>
              <a:rPr lang="ko-KR" altLang="en-US" sz="1200" b="1" dirty="0" err="1"/>
              <a:t>한빛미디어</a:t>
            </a:r>
            <a:endParaRPr lang="en-US" altLang="ko-KR" sz="1200" b="1" dirty="0"/>
          </a:p>
          <a:p>
            <a:r>
              <a:rPr lang="ko-KR" altLang="en-US" sz="1200" b="1" dirty="0"/>
              <a:t> </a:t>
            </a:r>
            <a:r>
              <a:rPr lang="en-US" altLang="ko-KR" sz="1200" b="1" dirty="0"/>
              <a:t>- </a:t>
            </a:r>
            <a:r>
              <a:rPr lang="ko-KR" altLang="en-US" sz="1200" b="1" dirty="0"/>
              <a:t>한글 번역과 해석이 있음</a:t>
            </a:r>
          </a:p>
        </p:txBody>
      </p:sp>
    </p:spTree>
    <p:extLst>
      <p:ext uri="{BB962C8B-B14F-4D97-AF65-F5344CB8AC3E}">
        <p14:creationId xmlns:p14="http://schemas.microsoft.com/office/powerpoint/2010/main" val="2360923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4B8272-53C4-48DB-A547-45025661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OSD 1~4: SW </a:t>
            </a:r>
            <a:r>
              <a:rPr lang="ko-KR" altLang="en-US" dirty="0"/>
              <a:t>의 빠른 발전을 위한 규칙들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C77032-117A-4447-AA62-65FCF19CE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058566"/>
            <a:ext cx="8659012" cy="526995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000" dirty="0"/>
              <a:t>자유 </a:t>
            </a:r>
            <a:r>
              <a:rPr lang="ko-KR" altLang="en-US" sz="2000" dirty="0" err="1"/>
              <a:t>재배포</a:t>
            </a:r>
            <a:endParaRPr lang="en-US" altLang="ko-KR" sz="2000" dirty="0"/>
          </a:p>
          <a:p>
            <a:pPr lvl="1"/>
            <a:r>
              <a:rPr lang="ko-KR" altLang="en-US" sz="1800" dirty="0"/>
              <a:t>해당 </a:t>
            </a:r>
            <a:r>
              <a:rPr lang="en-US" altLang="ko-KR" sz="1800" dirty="0"/>
              <a:t>SW</a:t>
            </a:r>
            <a:r>
              <a:rPr lang="ko-KR" altLang="en-US" sz="1800" dirty="0"/>
              <a:t>를</a:t>
            </a:r>
            <a:r>
              <a:rPr lang="en-US" altLang="ko-KR" sz="1800" dirty="0"/>
              <a:t> </a:t>
            </a:r>
            <a:r>
              <a:rPr lang="ko-KR" altLang="en-US" sz="1800" dirty="0"/>
              <a:t>여러 </a:t>
            </a:r>
            <a:r>
              <a:rPr lang="en-US" altLang="ko-KR" sz="1800" dirty="0"/>
              <a:t>SW </a:t>
            </a:r>
            <a:r>
              <a:rPr lang="ko-KR" altLang="en-US" sz="1800" dirty="0"/>
              <a:t>와 함께 모아 판매하거나 무상 배포 가능해야 하고</a:t>
            </a:r>
            <a:r>
              <a:rPr lang="en-US" altLang="ko-KR" sz="1800" dirty="0"/>
              <a:t>, </a:t>
            </a:r>
            <a:br>
              <a:rPr lang="en-US" altLang="ko-KR" sz="1800" dirty="0"/>
            </a:br>
            <a:r>
              <a:rPr lang="ko-KR" altLang="en-US" sz="1800" dirty="0"/>
              <a:t>이때</a:t>
            </a:r>
            <a:r>
              <a:rPr lang="en-US" altLang="ko-KR" sz="1800" dirty="0"/>
              <a:t>, </a:t>
            </a:r>
            <a:r>
              <a:rPr lang="ko-KR" altLang="en-US" sz="1800" dirty="0"/>
              <a:t>비용을 요구할 수 없음</a:t>
            </a:r>
            <a:endParaRPr lang="en-US" altLang="ko-KR" sz="18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/>
              <a:t>소스 코드</a:t>
            </a:r>
            <a:endParaRPr lang="en-US" altLang="ko-KR" sz="2000" dirty="0"/>
          </a:p>
          <a:p>
            <a:pPr lvl="1"/>
            <a:r>
              <a:rPr lang="en-US" altLang="ko-KR" sz="1800" dirty="0"/>
              <a:t>SW</a:t>
            </a:r>
            <a:r>
              <a:rPr lang="ko-KR" altLang="en-US" sz="1800" dirty="0"/>
              <a:t>에는 이용하기 용이한 소스 코드를 포함해야만 하며</a:t>
            </a:r>
            <a:r>
              <a:rPr lang="en-US" altLang="ko-KR" sz="1800" dirty="0"/>
              <a:t>, </a:t>
            </a:r>
            <a:r>
              <a:rPr lang="ko-KR" altLang="en-US" sz="1800" dirty="0"/>
              <a:t>배포도 허용해야 함</a:t>
            </a:r>
            <a:r>
              <a:rPr lang="en-US" altLang="ko-KR" sz="1800" dirty="0"/>
              <a:t>. </a:t>
            </a:r>
            <a:r>
              <a:rPr lang="ko-KR" altLang="en-US" sz="1800" dirty="0"/>
              <a:t>무료 다운로드 형태로 제공하는 것도 가능함</a:t>
            </a:r>
            <a:r>
              <a:rPr lang="en-US" altLang="ko-KR" sz="18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/>
              <a:t>2</a:t>
            </a:r>
            <a:r>
              <a:rPr lang="ko-KR" altLang="en-US" sz="2000" dirty="0"/>
              <a:t>차 저작물</a:t>
            </a:r>
            <a:endParaRPr lang="en-US" altLang="ko-KR" sz="2000" dirty="0"/>
          </a:p>
          <a:p>
            <a:pPr lvl="1"/>
            <a:r>
              <a:rPr lang="ko-KR" altLang="en-US" sz="1800" dirty="0"/>
              <a:t>개작과 </a:t>
            </a:r>
            <a:r>
              <a:rPr lang="en-US" altLang="ko-KR" sz="1800" dirty="0"/>
              <a:t>2</a:t>
            </a:r>
            <a:r>
              <a:rPr lang="ko-KR" altLang="en-US" sz="1800" dirty="0"/>
              <a:t>차 저작물의 창작을 허용해야 하고</a:t>
            </a:r>
            <a:r>
              <a:rPr lang="en-US" altLang="ko-KR" sz="1800" dirty="0"/>
              <a:t>, </a:t>
            </a:r>
            <a:r>
              <a:rPr lang="ko-KR" altLang="en-US" sz="1800" dirty="0"/>
              <a:t>그 결과물이 기존과 동일한 이용허락</a:t>
            </a:r>
            <a:r>
              <a:rPr lang="en-US" altLang="ko-KR" sz="1800" dirty="0"/>
              <a:t>(</a:t>
            </a:r>
            <a:r>
              <a:rPr lang="ko-KR" altLang="en-US" sz="1800" dirty="0"/>
              <a:t>라이선스</a:t>
            </a:r>
            <a:r>
              <a:rPr lang="en-US" altLang="ko-KR" sz="1800" dirty="0"/>
              <a:t>)</a:t>
            </a:r>
            <a:r>
              <a:rPr lang="ko-KR" altLang="en-US" sz="1800" dirty="0"/>
              <a:t>를 사용해 배포되는 것을 허용해야 함</a:t>
            </a:r>
            <a:endParaRPr lang="en-US" altLang="ko-KR" sz="18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/>
              <a:t>원저작자의 소스 코드 보전</a:t>
            </a:r>
            <a:endParaRPr lang="en-US" altLang="ko-KR" sz="2000" dirty="0"/>
          </a:p>
          <a:p>
            <a:pPr lvl="1"/>
            <a:r>
              <a:rPr lang="ko-KR" altLang="en-US" sz="1800" dirty="0"/>
              <a:t>빌드 시에 적용되는 패치 파일과 그 소스 코드를 함께 배포하는 것을 허용하며</a:t>
            </a:r>
            <a:r>
              <a:rPr lang="en-US" altLang="ko-KR" sz="1800" dirty="0"/>
              <a:t>, </a:t>
            </a:r>
            <a:br>
              <a:rPr lang="en-US" altLang="ko-KR" sz="1800" dirty="0"/>
            </a:br>
            <a:r>
              <a:rPr lang="ko-KR" altLang="en-US" sz="1800" dirty="0"/>
              <a:t>이때는 원저작자의 소스 코드를 수정하는 것을 제한할 수 있음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endParaRPr lang="en-US" altLang="ko-KR" sz="2000" dirty="0"/>
          </a:p>
          <a:p>
            <a:pPr lvl="1"/>
            <a:endParaRPr lang="ko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974FA0-6DEC-4DD4-BEFE-0370D0D95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0231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D3E1B3-B18B-428D-8BC8-FB88BB846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OSD 5,6: </a:t>
            </a:r>
            <a:r>
              <a:rPr lang="ko-KR" altLang="en-US" dirty="0"/>
              <a:t>차별 금지</a:t>
            </a:r>
            <a:r>
              <a:rPr lang="en-US" altLang="ko-KR" dirty="0"/>
              <a:t>, 7. </a:t>
            </a:r>
            <a:r>
              <a:rPr lang="ko-KR" altLang="en-US" dirty="0"/>
              <a:t>간접적 제한 금지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38DAEA-5B9C-40FA-8C3D-053B657AE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058566"/>
            <a:ext cx="8589438" cy="5269953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ko-KR" altLang="en-US" sz="2000" dirty="0"/>
              <a:t>개인 및 집단에 대한 차별 금지</a:t>
            </a:r>
            <a:endParaRPr lang="en-US" altLang="ko-KR" sz="2000" dirty="0"/>
          </a:p>
          <a:p>
            <a:pPr lvl="1"/>
            <a:r>
              <a:rPr lang="en-US" altLang="ko-KR" sz="1800" dirty="0"/>
              <a:t>(</a:t>
            </a:r>
            <a:r>
              <a:rPr lang="ko-KR" altLang="en-US" sz="1800" dirty="0"/>
              <a:t>해설</a:t>
            </a:r>
            <a:r>
              <a:rPr lang="en-US" altLang="ko-KR" sz="1800" dirty="0"/>
              <a:t>: </a:t>
            </a:r>
            <a:r>
              <a:rPr lang="ko-KR" altLang="en-US" sz="1800" dirty="0"/>
              <a:t>미국 등 몇몇 국가는 특정 종류의 </a:t>
            </a:r>
            <a:r>
              <a:rPr lang="en-US" altLang="ko-KR" sz="1800" dirty="0"/>
              <a:t>SW </a:t>
            </a:r>
            <a:r>
              <a:rPr lang="ko-KR" altLang="en-US" sz="1800" dirty="0"/>
              <a:t>수출이 제한됨</a:t>
            </a:r>
            <a:r>
              <a:rPr lang="en-US" altLang="ko-KR" sz="1800" dirty="0"/>
              <a:t>. </a:t>
            </a:r>
            <a:r>
              <a:rPr lang="ko-KR" altLang="en-US" sz="1800" dirty="0"/>
              <a:t>라이선스에 이러한 사항에 대해 주의를 줄 수 있지만</a:t>
            </a:r>
            <a:r>
              <a:rPr lang="en-US" altLang="ko-KR" sz="1800" dirty="0"/>
              <a:t>, </a:t>
            </a:r>
            <a:r>
              <a:rPr lang="ko-KR" altLang="en-US" sz="1800" dirty="0"/>
              <a:t>라이선스 자체에서 제한하는 것은 금지</a:t>
            </a:r>
            <a:r>
              <a:rPr lang="en-US" altLang="ko-KR" sz="1800" dirty="0"/>
              <a:t>)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ko-KR" altLang="en-US" sz="2000" dirty="0"/>
              <a:t>사용 분야에 대한 차별 금지</a:t>
            </a:r>
            <a:endParaRPr lang="en-US" altLang="ko-KR" sz="2000" dirty="0"/>
          </a:p>
          <a:p>
            <a:pPr lvl="1"/>
            <a:r>
              <a:rPr lang="en-US" altLang="ko-KR" sz="1800" dirty="0"/>
              <a:t>(</a:t>
            </a:r>
            <a:r>
              <a:rPr lang="ko-KR" altLang="en-US" sz="1800" dirty="0"/>
              <a:t>해설</a:t>
            </a:r>
            <a:r>
              <a:rPr lang="en-US" altLang="ko-KR" sz="1800" dirty="0"/>
              <a:t>: </a:t>
            </a:r>
            <a:r>
              <a:rPr lang="ko-KR" altLang="en-US" sz="1800" dirty="0"/>
              <a:t>상업적 이용을 방해하는 조항이 들어가는 것을 금지함</a:t>
            </a:r>
            <a:r>
              <a:rPr lang="en-US" altLang="ko-KR" sz="1800" dirty="0"/>
              <a:t>)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ko-KR" altLang="en-US" sz="2000" dirty="0"/>
              <a:t>이용허락의 배포</a:t>
            </a:r>
            <a:endParaRPr lang="en-US" altLang="ko-KR" sz="2000" dirty="0"/>
          </a:p>
          <a:p>
            <a:pPr lvl="1"/>
            <a:r>
              <a:rPr lang="ko-KR" altLang="en-US" sz="1800" dirty="0"/>
              <a:t>배포가 이루어지면</a:t>
            </a:r>
            <a:r>
              <a:rPr lang="en-US" altLang="ko-KR" sz="1800" dirty="0"/>
              <a:t>, </a:t>
            </a:r>
            <a:r>
              <a:rPr lang="ko-KR" altLang="en-US" sz="1800" dirty="0"/>
              <a:t>자동으로 </a:t>
            </a:r>
            <a:r>
              <a:rPr lang="en-US" altLang="ko-KR" sz="1800" dirty="0"/>
              <a:t>SW</a:t>
            </a:r>
            <a:r>
              <a:rPr lang="ko-KR" altLang="en-US" sz="1800" dirty="0"/>
              <a:t>에 부속된 권리가 </a:t>
            </a:r>
            <a:r>
              <a:rPr lang="ko-KR" altLang="en-US" sz="1800" dirty="0" err="1"/>
              <a:t>재배포받은</a:t>
            </a:r>
            <a:r>
              <a:rPr lang="ko-KR" altLang="en-US" sz="1800" dirty="0"/>
              <a:t> 모든 사람에게 적용되어야 한다</a:t>
            </a:r>
            <a:endParaRPr lang="en-US" altLang="ko-KR" sz="1800" dirty="0"/>
          </a:p>
          <a:p>
            <a:pPr lvl="1"/>
            <a:r>
              <a:rPr lang="en-US" altLang="ko-KR" sz="1800" dirty="0"/>
              <a:t>(</a:t>
            </a:r>
            <a:r>
              <a:rPr lang="ko-KR" altLang="en-US" sz="1800" dirty="0"/>
              <a:t>해설</a:t>
            </a:r>
            <a:r>
              <a:rPr lang="en-US" altLang="ko-KR" sz="1800" dirty="0"/>
              <a:t>: </a:t>
            </a:r>
            <a:r>
              <a:rPr lang="ko-KR" altLang="en-US" sz="1800" dirty="0"/>
              <a:t>기밀 유지 계약같은 간접적인 수단으로 </a:t>
            </a:r>
            <a:r>
              <a:rPr lang="en-US" altLang="ko-KR" sz="1800" dirty="0"/>
              <a:t>SW</a:t>
            </a:r>
            <a:r>
              <a:rPr lang="ko-KR" altLang="en-US" sz="1800" dirty="0"/>
              <a:t>의 폐쇄를 금지함</a:t>
            </a:r>
            <a:r>
              <a:rPr lang="en-US" altLang="ko-KR" sz="1800" dirty="0"/>
              <a:t>)</a:t>
            </a:r>
          </a:p>
          <a:p>
            <a:endParaRPr lang="en-US" altLang="ko-KR" sz="2000" dirty="0"/>
          </a:p>
          <a:p>
            <a:pPr marL="0" indent="0">
              <a:buNone/>
            </a:pPr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5C2FDB-A7A7-4BE6-8702-093355F6C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40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F14495-17FE-4BB5-BB8C-81517372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OSD 8,9,10: </a:t>
            </a:r>
            <a:r>
              <a:rPr lang="ko-KR" altLang="en-US" dirty="0"/>
              <a:t>차별 금지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F5312D-0603-4921-AC04-61128D64C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8"/>
            </a:pPr>
            <a:r>
              <a:rPr lang="ko-KR" altLang="en-US" sz="2000" dirty="0"/>
              <a:t>제품을 특정한 이용허락 금지</a:t>
            </a:r>
            <a:endParaRPr lang="en-US" altLang="ko-KR" sz="2000" dirty="0"/>
          </a:p>
          <a:p>
            <a:pPr lvl="1"/>
            <a:r>
              <a:rPr lang="ko-KR" altLang="en-US" sz="1800" dirty="0"/>
              <a:t>특정 배포판에 소속된 경우에만 허용하거나</a:t>
            </a:r>
            <a:r>
              <a:rPr lang="en-US" altLang="ko-KR" sz="1800" dirty="0"/>
              <a:t>, SW</a:t>
            </a:r>
            <a:r>
              <a:rPr lang="ko-KR" altLang="en-US" sz="1800" dirty="0"/>
              <a:t>의 일부분을 분리해 사용하는 것을 제한하는 행위를 금지함</a:t>
            </a:r>
            <a:endParaRPr lang="en-US" altLang="ko-KR" sz="1800" dirty="0"/>
          </a:p>
          <a:p>
            <a:pPr marL="457200" indent="-457200">
              <a:buFont typeface="+mj-lt"/>
              <a:buAutoNum type="arabicPeriod" startAt="8"/>
            </a:pPr>
            <a:r>
              <a:rPr lang="ko-KR" altLang="en-US" sz="2000" dirty="0"/>
              <a:t>다른 소프트웨어를 제한하는 이용허락 금지</a:t>
            </a:r>
            <a:endParaRPr lang="en-US" altLang="ko-KR" sz="2000" dirty="0"/>
          </a:p>
          <a:p>
            <a:pPr lvl="1"/>
            <a:r>
              <a:rPr lang="ko-KR" altLang="en-US" sz="1800" dirty="0"/>
              <a:t>해당 </a:t>
            </a:r>
            <a:r>
              <a:rPr lang="en-US" altLang="ko-KR" sz="1800" dirty="0"/>
              <a:t>SW</a:t>
            </a:r>
            <a:r>
              <a:rPr lang="ko-KR" altLang="en-US" sz="1800" dirty="0"/>
              <a:t>와 함께 배포하는 다른 </a:t>
            </a:r>
            <a:r>
              <a:rPr lang="en-US" altLang="ko-KR" sz="1800" dirty="0"/>
              <a:t>SW</a:t>
            </a:r>
            <a:r>
              <a:rPr lang="ko-KR" altLang="en-US" sz="1800" dirty="0"/>
              <a:t>에 대해 제한을 포함해서는 안됨</a:t>
            </a:r>
            <a:r>
              <a:rPr lang="en-US" altLang="ko-KR" sz="1800" dirty="0"/>
              <a:t>. </a:t>
            </a:r>
          </a:p>
          <a:p>
            <a:pPr lvl="1"/>
            <a:r>
              <a:rPr lang="en-US" altLang="ko-KR" sz="1800" dirty="0"/>
              <a:t>(</a:t>
            </a:r>
            <a:r>
              <a:rPr lang="ko-KR" altLang="en-US" sz="1800" dirty="0"/>
              <a:t>해설</a:t>
            </a:r>
            <a:r>
              <a:rPr lang="en-US" altLang="ko-KR" sz="1800" dirty="0"/>
              <a:t>: </a:t>
            </a:r>
            <a:r>
              <a:rPr lang="ko-KR" altLang="en-US" sz="1800" dirty="0"/>
              <a:t>하나의 배포판으로 묶여 배포되더라도 각각의 </a:t>
            </a:r>
            <a:r>
              <a:rPr lang="en-US" altLang="ko-KR" sz="1800" dirty="0"/>
              <a:t>SW</a:t>
            </a:r>
            <a:r>
              <a:rPr lang="ko-KR" altLang="en-US" sz="1800" dirty="0"/>
              <a:t>는 서로 다른 라이선스를 가질 수 있음을 보장함</a:t>
            </a:r>
            <a:r>
              <a:rPr lang="en-US" altLang="ko-KR" sz="1800" dirty="0"/>
              <a:t>)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ko-KR" altLang="en-US" sz="2000" dirty="0"/>
              <a:t>이용허락의 기술 중립 의무</a:t>
            </a:r>
            <a:endParaRPr lang="en-US" altLang="ko-KR" sz="2000" dirty="0"/>
          </a:p>
          <a:p>
            <a:pPr lvl="1"/>
            <a:r>
              <a:rPr lang="ko-KR" altLang="en-US" sz="1800" dirty="0"/>
              <a:t>라이선스는 개별 기술이나 인터페이스 형태를 단정해서는 안됨</a:t>
            </a:r>
            <a:r>
              <a:rPr lang="en-US" altLang="ko-KR" sz="1800" dirty="0"/>
              <a:t>.</a:t>
            </a:r>
          </a:p>
          <a:p>
            <a:pPr lvl="1"/>
            <a:r>
              <a:rPr lang="en-US" altLang="ko-KR" sz="1800" dirty="0"/>
              <a:t>(</a:t>
            </a:r>
            <a:r>
              <a:rPr lang="ko-KR" altLang="en-US" sz="1800" dirty="0"/>
              <a:t>해설</a:t>
            </a:r>
            <a:r>
              <a:rPr lang="en-US" altLang="ko-KR" sz="1800" dirty="0"/>
              <a:t>) Click-wrap</a:t>
            </a:r>
            <a:r>
              <a:rPr lang="ko-KR" altLang="en-US" sz="1800" dirty="0"/>
              <a:t> 같은 강제 조항을 사용하는 것을 방지</a:t>
            </a:r>
            <a:endParaRPr lang="en-US" altLang="ko-KR" sz="1800" dirty="0"/>
          </a:p>
          <a:p>
            <a:pPr lvl="2"/>
            <a:r>
              <a:rPr lang="ko-KR" altLang="en-US" sz="1600" dirty="0"/>
              <a:t>동의할지 여부에 대해 팝업창을 띄워 명시적으로 승낙을 받는 행위 금지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3916A6-0F76-4352-A1E0-843BC53C4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479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949124-08FD-408B-91AA-1E6F5179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상용 소프트웨어와 오픈소스의 비교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A13A093-E26B-4F98-B5CB-73694CFB4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10"/>
          <a:stretch/>
        </p:blipFill>
        <p:spPr>
          <a:xfrm>
            <a:off x="24812" y="1022166"/>
            <a:ext cx="9094375" cy="53969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3663DB-ADB0-4B08-AE75-4F4ACA4EE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25EF15-2B78-449D-A165-280C2B3204FF}"/>
              </a:ext>
            </a:extLst>
          </p:cNvPr>
          <p:cNvSpPr/>
          <p:nvPr/>
        </p:nvSpPr>
        <p:spPr>
          <a:xfrm>
            <a:off x="24812" y="6495411"/>
            <a:ext cx="35285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* </a:t>
            </a:r>
            <a:r>
              <a:rPr lang="ko-KR" altLang="en-US" sz="1200" dirty="0"/>
              <a:t>오픈소스의 이해</a:t>
            </a:r>
            <a:r>
              <a:rPr lang="en-US" altLang="ko-KR" sz="1200" dirty="0"/>
              <a:t>, </a:t>
            </a:r>
            <a:r>
              <a:rPr lang="ko-KR" altLang="en-US" sz="1200" dirty="0"/>
              <a:t>정명훈 대표 </a:t>
            </a:r>
            <a:r>
              <a:rPr lang="en-US" altLang="ko-KR" sz="1200" dirty="0"/>
              <a:t>(</a:t>
            </a:r>
            <a:r>
              <a:rPr lang="ko-KR" altLang="en-US" sz="1200" dirty="0"/>
              <a:t>오픈소스 컨설팅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202138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FAEC26-1453-4157-BDC6-F5865DB8B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상용 </a:t>
            </a:r>
            <a:r>
              <a:rPr lang="en-US" altLang="ko-KR" dirty="0"/>
              <a:t>SW</a:t>
            </a:r>
            <a:r>
              <a:rPr lang="ko-KR" altLang="en-US" dirty="0"/>
              <a:t>를 선택하는 것이 유리한 경우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D7580F-86D8-4C2D-B8AC-566FFBA4F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/>
              <a:t>상용의 사용 방법이 훨씬 쉬운 경우</a:t>
            </a:r>
          </a:p>
          <a:p>
            <a:r>
              <a:rPr lang="ko-KR" altLang="en-US" sz="2000" dirty="0"/>
              <a:t>상용이 사실상의 표준인 경우</a:t>
            </a:r>
          </a:p>
          <a:p>
            <a:r>
              <a:rPr lang="ko-KR" altLang="en-US" sz="2000" dirty="0"/>
              <a:t>상용의 지원이 우수하거나 기능이 더 풍부한 경우</a:t>
            </a:r>
          </a:p>
          <a:p>
            <a:r>
              <a:rPr lang="ko-KR" altLang="en-US" sz="2000" dirty="0"/>
              <a:t>하드웨어 호환성이 우수한 경우</a:t>
            </a:r>
            <a:r>
              <a:rPr lang="en-US" altLang="ko-KR" sz="2000" dirty="0"/>
              <a:t>(</a:t>
            </a:r>
            <a:r>
              <a:rPr lang="ko-KR" altLang="en-US" sz="2000" dirty="0"/>
              <a:t>예</a:t>
            </a:r>
            <a:r>
              <a:rPr lang="en-US" altLang="ko-KR" sz="2000" dirty="0"/>
              <a:t>: Window XP HW Driver </a:t>
            </a:r>
            <a:r>
              <a:rPr lang="ko-KR" altLang="en-US" sz="2000" dirty="0"/>
              <a:t>지원</a:t>
            </a:r>
            <a:r>
              <a:rPr lang="en-US" altLang="ko-KR" sz="2000" dirty="0"/>
              <a:t>)</a:t>
            </a:r>
          </a:p>
          <a:p>
            <a:r>
              <a:rPr lang="ko-KR" altLang="en-US" sz="2000" dirty="0"/>
              <a:t>보증</a:t>
            </a:r>
            <a:r>
              <a:rPr lang="en-US" altLang="ko-KR" sz="2000" dirty="0"/>
              <a:t>/</a:t>
            </a:r>
            <a:r>
              <a:rPr lang="ko-KR" altLang="en-US" sz="2000" dirty="0"/>
              <a:t>책임보상이 중요한 경우</a:t>
            </a:r>
            <a:endParaRPr lang="en-US" altLang="ko-KR" sz="2000" dirty="0"/>
          </a:p>
          <a:p>
            <a:r>
              <a:rPr lang="en-US" altLang="ko-KR" sz="2000" dirty="0"/>
              <a:t>SaaS </a:t>
            </a:r>
            <a:r>
              <a:rPr lang="ko-KR" altLang="en-US" sz="2000" dirty="0"/>
              <a:t>기반 서비스가 필요할 때</a:t>
            </a:r>
          </a:p>
          <a:p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4C35A4-B005-4682-8D91-22FD5A571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1026" name="Picture 2" descr="windows 10ì ëí ì´ë¯¸ì§ ê²ìê²°ê³¼">
            <a:extLst>
              <a:ext uri="{FF2B5EF4-FFF2-40B4-BE49-F238E27FC236}">
                <a16:creationId xmlns:a16="http://schemas.microsoft.com/office/drawing/2014/main" id="{8EC5FCEE-568B-45CC-A525-64B6FE4B7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145" y="3779174"/>
            <a:ext cx="1596211" cy="228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s office 365ì ëí ì´ë¯¸ì§ ê²ìê²°ê³¼">
            <a:extLst>
              <a:ext uri="{FF2B5EF4-FFF2-40B4-BE49-F238E27FC236}">
                <a16:creationId xmlns:a16="http://schemas.microsoft.com/office/drawing/2014/main" id="{FB41FEB9-E37A-4898-869E-A7B342F5C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743" y="3779174"/>
            <a:ext cx="2282850" cy="2316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ource insightì ëí ì´ë¯¸ì§ ê²ìê²°ê³¼">
            <a:extLst>
              <a:ext uri="{FF2B5EF4-FFF2-40B4-BE49-F238E27FC236}">
                <a16:creationId xmlns:a16="http://schemas.microsoft.com/office/drawing/2014/main" id="{905FE6CE-9807-4372-9AC5-1AE164562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14" y="4128117"/>
            <a:ext cx="3066816" cy="208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131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6EB526-298F-4E13-B138-2592BEEEE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Agenda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6EA859-E2C6-42B3-809A-80C24FCBD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OSS? Why?</a:t>
            </a:r>
          </a:p>
          <a:p>
            <a:r>
              <a:rPr lang="en-US" altLang="ko-KR" dirty="0"/>
              <a:t>Open Source Definition</a:t>
            </a:r>
          </a:p>
          <a:p>
            <a:r>
              <a:rPr lang="en-US" altLang="ko-KR" dirty="0"/>
              <a:t>Myths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728C70-4ADA-41EC-B72B-08C5FE9C7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9112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60FA90-EE16-4DA2-A19C-90DE50B83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</a:t>
            </a:r>
            <a:r>
              <a:rPr lang="ko-KR" altLang="en-US" dirty="0"/>
              <a:t> </a:t>
            </a:r>
            <a:r>
              <a:rPr lang="en-US" altLang="ko-KR" dirty="0"/>
              <a:t>Source SW Foundations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183C78-2E86-4048-9709-56424131A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/>
              <a:t>왜 재단이 만들어질까</a:t>
            </a:r>
            <a:r>
              <a:rPr lang="en-US" altLang="ko-KR" sz="2000" dirty="0"/>
              <a:t>?</a:t>
            </a:r>
          </a:p>
          <a:p>
            <a:pPr lvl="1"/>
            <a:r>
              <a:rPr lang="ko-KR" altLang="en-US" sz="1800" dirty="0"/>
              <a:t>프로젝트를 운영할 수 있는 기본적 인프라 제공</a:t>
            </a:r>
          </a:p>
          <a:p>
            <a:pPr lvl="1"/>
            <a:r>
              <a:rPr lang="ko-KR" altLang="en-US" sz="1800" dirty="0"/>
              <a:t>컨퍼런스</a:t>
            </a:r>
            <a:r>
              <a:rPr lang="en-US" altLang="ko-KR" sz="1800" dirty="0"/>
              <a:t>, </a:t>
            </a:r>
            <a:r>
              <a:rPr lang="ko-KR" altLang="en-US" sz="1800" dirty="0"/>
              <a:t>이벤트</a:t>
            </a:r>
            <a:r>
              <a:rPr lang="en-US" altLang="ko-KR" sz="1800" dirty="0"/>
              <a:t>, </a:t>
            </a:r>
            <a:r>
              <a:rPr lang="ko-KR" altLang="en-US" sz="1800" dirty="0"/>
              <a:t>기부금 등 세금 관련된 일들 처리</a:t>
            </a:r>
            <a:endParaRPr lang="en-US" altLang="ko-KR" sz="1800" dirty="0"/>
          </a:p>
          <a:p>
            <a:pPr lvl="1"/>
            <a:r>
              <a:rPr lang="ko-KR" altLang="en-US" sz="1800" dirty="0"/>
              <a:t>라이선스</a:t>
            </a:r>
            <a:r>
              <a:rPr lang="en-US" altLang="ko-KR" sz="1800" dirty="0"/>
              <a:t>, </a:t>
            </a:r>
            <a:r>
              <a:rPr lang="ko-KR" altLang="en-US" sz="1800" dirty="0"/>
              <a:t>특허</a:t>
            </a:r>
            <a:r>
              <a:rPr lang="en-US" altLang="ko-KR" sz="1800" dirty="0"/>
              <a:t>, </a:t>
            </a:r>
            <a:r>
              <a:rPr lang="ko-KR" altLang="en-US" sz="1800" dirty="0"/>
              <a:t>표준 약관</a:t>
            </a:r>
            <a:r>
              <a:rPr lang="en-US" altLang="ko-KR" sz="1800" dirty="0"/>
              <a:t>, </a:t>
            </a:r>
            <a:r>
              <a:rPr lang="ko-KR" altLang="en-US" sz="1800" dirty="0"/>
              <a:t>상표 관리 등 법률적 문제 대응</a:t>
            </a:r>
          </a:p>
          <a:p>
            <a:pPr lvl="1"/>
            <a:r>
              <a:rPr lang="ko-KR" altLang="en-US" sz="1800" dirty="0"/>
              <a:t>기술 중심 워크그룹 운영</a:t>
            </a:r>
          </a:p>
          <a:p>
            <a:pPr lvl="1"/>
            <a:r>
              <a:rPr lang="en-US" altLang="ko-KR" sz="1800" dirty="0"/>
              <a:t>(</a:t>
            </a:r>
            <a:r>
              <a:rPr lang="ko-KR" altLang="en-US" sz="1800" dirty="0"/>
              <a:t>기본</a:t>
            </a:r>
            <a:r>
              <a:rPr lang="en-US" altLang="ko-KR" sz="1800" dirty="0"/>
              <a:t>: </a:t>
            </a:r>
            <a:r>
              <a:rPr lang="ko-KR" altLang="en-US" sz="1800" dirty="0"/>
              <a:t>각자 관심있는 영역에 따라 모임</a:t>
            </a:r>
            <a:r>
              <a:rPr lang="en-US" altLang="ko-KR" sz="1800" dirty="0"/>
              <a:t>)</a:t>
            </a:r>
          </a:p>
          <a:p>
            <a:pPr lvl="1"/>
            <a:endParaRPr lang="ko-KR" altLang="en-US" sz="1800" dirty="0"/>
          </a:p>
          <a:p>
            <a:r>
              <a:rPr lang="ko-KR" altLang="en-US" sz="2000" dirty="0"/>
              <a:t>참고</a:t>
            </a:r>
            <a:r>
              <a:rPr lang="en-US" altLang="ko-KR" sz="2000" dirty="0"/>
              <a:t>. Open Software Foundation (OSF)</a:t>
            </a:r>
          </a:p>
          <a:p>
            <a:pPr lvl="1"/>
            <a:r>
              <a:rPr lang="en-US" altLang="ko-KR" sz="1800" dirty="0"/>
              <a:t>UNIX</a:t>
            </a:r>
            <a:r>
              <a:rPr lang="ko-KR" altLang="en-US" sz="1800" dirty="0"/>
              <a:t> </a:t>
            </a:r>
            <a:r>
              <a:rPr lang="en-US" altLang="ko-KR" sz="1800" dirty="0"/>
              <a:t>OS</a:t>
            </a:r>
            <a:r>
              <a:rPr lang="ko-KR" altLang="en-US" sz="1800" dirty="0"/>
              <a:t>의 </a:t>
            </a:r>
            <a:r>
              <a:rPr lang="en-US" altLang="ko-KR" sz="1800" dirty="0"/>
              <a:t>Open standard</a:t>
            </a:r>
            <a:r>
              <a:rPr lang="ko-KR" altLang="en-US" sz="1800" dirty="0"/>
              <a:t>를 작성하기 위해 결성된 재단</a:t>
            </a:r>
            <a:endParaRPr lang="en-US" altLang="ko-KR" sz="1800" dirty="0"/>
          </a:p>
          <a:p>
            <a:pPr lvl="1"/>
            <a:r>
              <a:rPr lang="en-US" altLang="ko-KR" sz="1800" dirty="0"/>
              <a:t>FSF, OSI</a:t>
            </a:r>
            <a:r>
              <a:rPr lang="ko-KR" altLang="en-US" sz="1800" dirty="0"/>
              <a:t>와 무관함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D51C54-0D17-49B0-A737-B207BEB59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591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64028-885B-4C75-B262-B78392F8B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</a:t>
            </a:r>
            <a:r>
              <a:rPr lang="en-US" altLang="ko-KR" dirty="0"/>
              <a:t>OSS Foundations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3D14FC-F329-400B-AA1B-B5AE8804A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Apache Software Foundation</a:t>
            </a:r>
          </a:p>
          <a:p>
            <a:pPr lvl="1"/>
            <a:r>
              <a:rPr lang="ko-KR" altLang="en-US" sz="1800" dirty="0"/>
              <a:t>가장 대표적인 오픈소스 재단</a:t>
            </a:r>
            <a:r>
              <a:rPr lang="en-US" altLang="ko-KR" sz="1800" dirty="0"/>
              <a:t>. 350</a:t>
            </a:r>
            <a:r>
              <a:rPr lang="ko-KR" altLang="en-US" sz="1800" dirty="0"/>
              <a:t>개 이상의 프로젝트 관리</a:t>
            </a:r>
          </a:p>
          <a:p>
            <a:r>
              <a:rPr lang="en-US" altLang="ko-KR" sz="2000" dirty="0"/>
              <a:t>Free Software Foundation</a:t>
            </a:r>
          </a:p>
          <a:p>
            <a:pPr lvl="1"/>
            <a:r>
              <a:rPr lang="ko-KR" altLang="en-US" sz="1800" dirty="0"/>
              <a:t>무료 운영 시스템 구현에 목표를 둔 </a:t>
            </a:r>
            <a:r>
              <a:rPr lang="en-US" altLang="ko-KR" sz="1800" dirty="0"/>
              <a:t>GNU </a:t>
            </a:r>
            <a:r>
              <a:rPr lang="ko-KR" altLang="en-US" sz="1800" dirty="0"/>
              <a:t>프로젝트만 관리</a:t>
            </a:r>
          </a:p>
          <a:p>
            <a:r>
              <a:rPr lang="en-US" altLang="ko-KR" sz="2000" dirty="0"/>
              <a:t>Linux Foundation</a:t>
            </a:r>
          </a:p>
          <a:p>
            <a:pPr lvl="1"/>
            <a:r>
              <a:rPr lang="en-US" altLang="ko-KR" sz="1800" dirty="0"/>
              <a:t>Linux Kernel </a:t>
            </a:r>
            <a:r>
              <a:rPr lang="ko-KR" altLang="en-US" sz="1800" dirty="0"/>
              <a:t>관리</a:t>
            </a:r>
            <a:r>
              <a:rPr lang="en-US" altLang="ko-KR" sz="1800" dirty="0"/>
              <a:t>. </a:t>
            </a:r>
            <a:r>
              <a:rPr lang="ko-KR" altLang="en-US" sz="1800" dirty="0"/>
              <a:t>최근 </a:t>
            </a:r>
            <a:r>
              <a:rPr lang="en-US" altLang="ko-KR" sz="1800" dirty="0" err="1"/>
              <a:t>SDx</a:t>
            </a:r>
            <a:r>
              <a:rPr lang="en-US" altLang="ko-KR" sz="1800" dirty="0"/>
              <a:t>, IoT, Embed, Cloud </a:t>
            </a:r>
            <a:r>
              <a:rPr lang="ko-KR" altLang="en-US" sz="1800" dirty="0"/>
              <a:t>등의 다양한 기술 협력</a:t>
            </a:r>
          </a:p>
          <a:p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152B09-AB4A-45BC-8B8D-9E31B6B89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1026" name="Picture 2" descr="apache foundationì ëí ì´ë¯¸ì§ ê²ìê²°ê³¼">
            <a:extLst>
              <a:ext uri="{FF2B5EF4-FFF2-40B4-BE49-F238E27FC236}">
                <a16:creationId xmlns:a16="http://schemas.microsoft.com/office/drawing/2014/main" id="{2EEE5418-5C8F-403B-B00B-7CC5A68A3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3633438"/>
            <a:ext cx="3505200" cy="171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6576FCD-63D8-49CC-8839-BFD67E05D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5557305"/>
            <a:ext cx="4152900" cy="48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nux foundationì ëí ì´ë¯¸ì§ ê²ìê²°ê³¼">
            <a:extLst>
              <a:ext uri="{FF2B5EF4-FFF2-40B4-BE49-F238E27FC236}">
                <a16:creationId xmlns:a16="http://schemas.microsoft.com/office/drawing/2014/main" id="{110B7F73-C714-4681-90D3-2CE616440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933" y="4016228"/>
            <a:ext cx="2867417" cy="94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955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C975D6-D482-41BF-B9D5-84B3F474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</a:t>
            </a:r>
            <a:r>
              <a:rPr lang="en-US" altLang="ko-KR" dirty="0"/>
              <a:t>OSS Foundations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185AD-0DDC-4163-94ED-0502E316A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Software Freedom Conservancy</a:t>
            </a:r>
          </a:p>
          <a:p>
            <a:pPr lvl="1"/>
            <a:r>
              <a:rPr lang="en-US" altLang="ko-KR" sz="1800" dirty="0" err="1"/>
              <a:t>BusyBox</a:t>
            </a:r>
            <a:r>
              <a:rPr lang="en-US" altLang="ko-KR" sz="1800" dirty="0"/>
              <a:t>, Git, Samba, Wine </a:t>
            </a:r>
            <a:r>
              <a:rPr lang="ko-KR" altLang="en-US" sz="1800" dirty="0"/>
              <a:t>등 </a:t>
            </a:r>
            <a:r>
              <a:rPr lang="en-US" altLang="ko-KR" sz="1800" dirty="0"/>
              <a:t>33</a:t>
            </a:r>
            <a:r>
              <a:rPr lang="ko-KR" altLang="en-US" sz="1800" dirty="0"/>
              <a:t>개 프로젝트 관리</a:t>
            </a:r>
          </a:p>
          <a:p>
            <a:pPr lvl="1"/>
            <a:r>
              <a:rPr lang="en-US" altLang="ko-KR" sz="1800" dirty="0"/>
              <a:t>GPL </a:t>
            </a:r>
            <a:r>
              <a:rPr lang="ko-KR" altLang="en-US" sz="1800" dirty="0"/>
              <a:t>의무화를 위한 </a:t>
            </a:r>
            <a:r>
              <a:rPr lang="en-US" altLang="ko-KR" sz="1800" dirty="0"/>
              <a:t>GPL Compliance Project</a:t>
            </a:r>
            <a:r>
              <a:rPr lang="ko-KR" altLang="en-US" sz="1800" dirty="0"/>
              <a:t>를 추진</a:t>
            </a:r>
            <a:endParaRPr lang="en-US" altLang="ko-KR" sz="1800" dirty="0"/>
          </a:p>
          <a:p>
            <a:r>
              <a:rPr lang="en-US" altLang="ko-KR" sz="2000" dirty="0"/>
              <a:t>OpenStack</a:t>
            </a:r>
            <a:r>
              <a:rPr lang="ko-KR" altLang="en-US" sz="2000" dirty="0"/>
              <a:t> </a:t>
            </a:r>
            <a:r>
              <a:rPr lang="en-US" altLang="ko-KR" sz="2000" dirty="0"/>
              <a:t>Foundation</a:t>
            </a:r>
          </a:p>
          <a:p>
            <a:pPr lvl="1"/>
            <a:r>
              <a:rPr lang="ko-KR" altLang="en-US" sz="1800" dirty="0"/>
              <a:t>클라우드 시스템 구축 </a:t>
            </a:r>
            <a:r>
              <a:rPr lang="en-US" altLang="ko-KR" sz="1800" dirty="0"/>
              <a:t>SW</a:t>
            </a:r>
            <a:r>
              <a:rPr lang="ko-KR" altLang="en-US" sz="1800" dirty="0"/>
              <a:t>인 </a:t>
            </a:r>
            <a:r>
              <a:rPr lang="en-US" altLang="ko-KR" sz="1800" dirty="0"/>
              <a:t>Open Stack </a:t>
            </a:r>
            <a:r>
              <a:rPr lang="ko-KR" altLang="en-US" sz="1800" dirty="0"/>
              <a:t>관련 </a:t>
            </a:r>
            <a:r>
              <a:rPr lang="ko-KR" altLang="en-US" sz="1800" dirty="0" err="1"/>
              <a:t>수십개</a:t>
            </a:r>
            <a:r>
              <a:rPr lang="ko-KR" altLang="en-US" sz="1800" dirty="0"/>
              <a:t> 프로젝트 관리</a:t>
            </a:r>
            <a:endParaRPr lang="en-US" altLang="ko-KR" sz="1800" dirty="0"/>
          </a:p>
          <a:p>
            <a:r>
              <a:rPr lang="en-US" altLang="ko-KR" sz="2000" dirty="0"/>
              <a:t>Etc.</a:t>
            </a:r>
          </a:p>
          <a:p>
            <a:pPr lvl="1"/>
            <a:r>
              <a:rPr lang="en-US" altLang="ko-KR" sz="1800" dirty="0"/>
              <a:t>Python SW Foundation, </a:t>
            </a:r>
            <a:r>
              <a:rPr lang="en-US" altLang="ko-KR" sz="1800" dirty="0" err="1"/>
              <a:t>WikiMedia</a:t>
            </a:r>
            <a:r>
              <a:rPr lang="en-US" altLang="ko-KR" sz="1800" dirty="0"/>
              <a:t>, Django SW, Eclipse, </a:t>
            </a:r>
          </a:p>
          <a:p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0627DD-397C-420C-8456-53D02A676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2050" name="Picture 2" descr="software freedom conservancyì ëí ì´ë¯¸ì§ ê²ìê²°ê³¼">
            <a:extLst>
              <a:ext uri="{FF2B5EF4-FFF2-40B4-BE49-F238E27FC236}">
                <a16:creationId xmlns:a16="http://schemas.microsoft.com/office/drawing/2014/main" id="{D4008A45-1BD3-4E0F-8292-7FCD27076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9" y="4659549"/>
            <a:ext cx="1875404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openstack foundationì ëí ì´ë¯¸ì§ ê²ìê²°ê³¼">
            <a:extLst>
              <a:ext uri="{FF2B5EF4-FFF2-40B4-BE49-F238E27FC236}">
                <a16:creationId xmlns:a16="http://schemas.microsoft.com/office/drawing/2014/main" id="{42D41167-0997-4D30-A424-EA3CABD49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549" y="5230695"/>
            <a:ext cx="2077158" cy="103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ython foundationì ëí ì´ë¯¸ì§ ê²ìê²°ê³¼">
            <a:extLst>
              <a:ext uri="{FF2B5EF4-FFF2-40B4-BE49-F238E27FC236}">
                <a16:creationId xmlns:a16="http://schemas.microsoft.com/office/drawing/2014/main" id="{040EFCAC-5681-482A-88F2-49A9DF818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478" y="4360980"/>
            <a:ext cx="2415300" cy="103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iki foundationsì ëí ì´ë¯¸ì§ ê²ìê²°ê³¼">
            <a:extLst>
              <a:ext uri="{FF2B5EF4-FFF2-40B4-BE49-F238E27FC236}">
                <a16:creationId xmlns:a16="http://schemas.microsoft.com/office/drawing/2014/main" id="{DA698C26-4235-4286-BD11-DF0A4721A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057" y="4117278"/>
            <a:ext cx="1562100" cy="116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open software foundationsì ëí ì´ë¯¸ì§ ê²ìê²°ê³¼">
            <a:extLst>
              <a:ext uri="{FF2B5EF4-FFF2-40B4-BE49-F238E27FC236}">
                <a16:creationId xmlns:a16="http://schemas.microsoft.com/office/drawing/2014/main" id="{321AB95C-BBA2-4FAB-87D3-85F9A1C38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282" y="5405562"/>
            <a:ext cx="2077158" cy="70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7815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C8072A-6DF3-48A5-A64C-B916C41D8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성공적인 </a:t>
            </a:r>
            <a:r>
              <a:rPr lang="en-US" altLang="ko-KR" dirty="0"/>
              <a:t>OSS </a:t>
            </a:r>
            <a:r>
              <a:rPr lang="ko-KR" altLang="en-US" dirty="0"/>
              <a:t>프로젝트들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0B377AD-0777-438C-9F61-CE88BFD55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23" y="1028700"/>
            <a:ext cx="8985956" cy="532923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461B15-2B42-451D-9D6B-8C4CC0925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849DA22-CA65-4E79-A7EB-43AE93EAB475}"/>
              </a:ext>
            </a:extLst>
          </p:cNvPr>
          <p:cNvSpPr/>
          <p:nvPr/>
        </p:nvSpPr>
        <p:spPr>
          <a:xfrm>
            <a:off x="24812" y="6495411"/>
            <a:ext cx="35285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* </a:t>
            </a:r>
            <a:r>
              <a:rPr lang="ko-KR" altLang="en-US" sz="1200" dirty="0"/>
              <a:t>오픈소스의 이해</a:t>
            </a:r>
            <a:r>
              <a:rPr lang="en-US" altLang="ko-KR" sz="1200" dirty="0"/>
              <a:t>, </a:t>
            </a:r>
            <a:r>
              <a:rPr lang="ko-KR" altLang="en-US" sz="1200" dirty="0"/>
              <a:t>정명훈 대표 </a:t>
            </a:r>
            <a:r>
              <a:rPr lang="en-US" altLang="ko-KR" sz="1200" dirty="0"/>
              <a:t>(</a:t>
            </a:r>
            <a:r>
              <a:rPr lang="ko-KR" altLang="en-US" sz="1200" dirty="0"/>
              <a:t>오픈소스 컨설팅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279900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9E2445-3FCA-4999-B4ED-8A5B78E3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성공적인 </a:t>
            </a:r>
            <a:r>
              <a:rPr lang="en-US" altLang="ko-KR" dirty="0"/>
              <a:t>OSS </a:t>
            </a:r>
            <a:r>
              <a:rPr lang="ko-KR" altLang="en-US" dirty="0"/>
              <a:t>프로젝트들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193E859-7A3A-4050-A687-7CB5E5C4B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76" y="1043944"/>
            <a:ext cx="9010650" cy="529875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0E5A82-0A02-4A62-9D16-7783CBA56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D1A637-9B5B-42BE-B22A-AF9AD0CC67B9}"/>
              </a:ext>
            </a:extLst>
          </p:cNvPr>
          <p:cNvSpPr/>
          <p:nvPr/>
        </p:nvSpPr>
        <p:spPr>
          <a:xfrm>
            <a:off x="24812" y="6495411"/>
            <a:ext cx="35285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* </a:t>
            </a:r>
            <a:r>
              <a:rPr lang="ko-KR" altLang="en-US" sz="1200" dirty="0"/>
              <a:t>오픈소스의 이해</a:t>
            </a:r>
            <a:r>
              <a:rPr lang="en-US" altLang="ko-KR" sz="1200" dirty="0"/>
              <a:t>, </a:t>
            </a:r>
            <a:r>
              <a:rPr lang="ko-KR" altLang="en-US" sz="1200" dirty="0"/>
              <a:t>정명훈 대표 </a:t>
            </a:r>
            <a:r>
              <a:rPr lang="en-US" altLang="ko-KR" sz="1200" dirty="0"/>
              <a:t>(</a:t>
            </a:r>
            <a:r>
              <a:rPr lang="ko-KR" altLang="en-US" sz="1200" dirty="0"/>
              <a:t>오픈소스 컨설팅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89539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2BB17F-06A8-438A-8041-8D01D9D70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성공적인 </a:t>
            </a:r>
            <a:r>
              <a:rPr lang="en-US" altLang="ko-KR" dirty="0"/>
              <a:t>OSS </a:t>
            </a:r>
            <a:r>
              <a:rPr lang="ko-KR" altLang="en-US" dirty="0"/>
              <a:t>프로젝트들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EF112E8-88D8-4F2E-B7D4-44A8ADC1F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28" y="1104900"/>
            <a:ext cx="9015746" cy="517683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CFA913-C8B5-4004-B4E3-4F04C05B2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D7F626-2FDE-48EF-9246-3765890D3428}"/>
              </a:ext>
            </a:extLst>
          </p:cNvPr>
          <p:cNvSpPr/>
          <p:nvPr/>
        </p:nvSpPr>
        <p:spPr>
          <a:xfrm>
            <a:off x="24812" y="6495411"/>
            <a:ext cx="35285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* </a:t>
            </a:r>
            <a:r>
              <a:rPr lang="ko-KR" altLang="en-US" sz="1200" dirty="0"/>
              <a:t>오픈소스의 이해</a:t>
            </a:r>
            <a:r>
              <a:rPr lang="en-US" altLang="ko-KR" sz="1200" dirty="0"/>
              <a:t>, </a:t>
            </a:r>
            <a:r>
              <a:rPr lang="ko-KR" altLang="en-US" sz="1200" dirty="0"/>
              <a:t>정명훈 대표 </a:t>
            </a:r>
            <a:r>
              <a:rPr lang="en-US" altLang="ko-KR" sz="1200" dirty="0"/>
              <a:t>(</a:t>
            </a:r>
            <a:r>
              <a:rPr lang="ko-KR" altLang="en-US" sz="1200" dirty="0"/>
              <a:t>오픈소스 컨설팅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03316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9F01A8-B84B-4F23-828B-011BDCE16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성공적인 </a:t>
            </a:r>
            <a:r>
              <a:rPr lang="en-US" altLang="ko-KR" dirty="0"/>
              <a:t>OSS </a:t>
            </a:r>
            <a:r>
              <a:rPr lang="ko-KR" altLang="en-US" dirty="0"/>
              <a:t>프로젝트들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FB4D541-98E6-493A-8CA6-88360B929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54" y="1085850"/>
            <a:ext cx="9042694" cy="521493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6B6244-EA1B-4970-B22E-20FC3299F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8C6474-2849-4DC1-B0DE-5A276A641BA1}"/>
              </a:ext>
            </a:extLst>
          </p:cNvPr>
          <p:cNvSpPr/>
          <p:nvPr/>
        </p:nvSpPr>
        <p:spPr>
          <a:xfrm>
            <a:off x="24812" y="6495411"/>
            <a:ext cx="35285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* </a:t>
            </a:r>
            <a:r>
              <a:rPr lang="ko-KR" altLang="en-US" sz="1200" dirty="0"/>
              <a:t>오픈소스의 이해</a:t>
            </a:r>
            <a:r>
              <a:rPr lang="en-US" altLang="ko-KR" sz="1200" dirty="0"/>
              <a:t>, </a:t>
            </a:r>
            <a:r>
              <a:rPr lang="ko-KR" altLang="en-US" sz="1200" dirty="0"/>
              <a:t>정명훈 대표 </a:t>
            </a:r>
            <a:r>
              <a:rPr lang="en-US" altLang="ko-KR" sz="1200" dirty="0"/>
              <a:t>(</a:t>
            </a:r>
            <a:r>
              <a:rPr lang="ko-KR" altLang="en-US" sz="1200" dirty="0"/>
              <a:t>오픈소스 컨설팅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704909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3A8297A5-95F4-4A4E-8CB0-6639DC664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성공적인 </a:t>
            </a:r>
            <a:r>
              <a:rPr lang="en-US" altLang="ko-KR" dirty="0"/>
              <a:t>OSS </a:t>
            </a:r>
            <a:r>
              <a:rPr lang="ko-KR" altLang="en-US" dirty="0"/>
              <a:t>프로젝트의 현황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D63E5F2-74BF-49E1-BD16-8D213479BB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5018121"/>
              </p:ext>
            </p:extLst>
          </p:nvPr>
        </p:nvGraphicFramePr>
        <p:xfrm>
          <a:off x="395288" y="1058863"/>
          <a:ext cx="8353425" cy="4122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0685">
                  <a:extLst>
                    <a:ext uri="{9D8B030D-6E8A-4147-A177-3AD203B41FA5}">
                      <a16:colId xmlns:a16="http://schemas.microsoft.com/office/drawing/2014/main" val="2012829706"/>
                    </a:ext>
                  </a:extLst>
                </a:gridCol>
                <a:gridCol w="1670685">
                  <a:extLst>
                    <a:ext uri="{9D8B030D-6E8A-4147-A177-3AD203B41FA5}">
                      <a16:colId xmlns:a16="http://schemas.microsoft.com/office/drawing/2014/main" val="998585615"/>
                    </a:ext>
                  </a:extLst>
                </a:gridCol>
                <a:gridCol w="1670685">
                  <a:extLst>
                    <a:ext uri="{9D8B030D-6E8A-4147-A177-3AD203B41FA5}">
                      <a16:colId xmlns:a16="http://schemas.microsoft.com/office/drawing/2014/main" val="2201667472"/>
                    </a:ext>
                  </a:extLst>
                </a:gridCol>
                <a:gridCol w="1670685">
                  <a:extLst>
                    <a:ext uri="{9D8B030D-6E8A-4147-A177-3AD203B41FA5}">
                      <a16:colId xmlns:a16="http://schemas.microsoft.com/office/drawing/2014/main" val="4202158555"/>
                    </a:ext>
                  </a:extLst>
                </a:gridCol>
                <a:gridCol w="1670685">
                  <a:extLst>
                    <a:ext uri="{9D8B030D-6E8A-4147-A177-3AD203B41FA5}">
                      <a16:colId xmlns:a16="http://schemas.microsoft.com/office/drawing/2014/main" val="280300667"/>
                    </a:ext>
                  </a:extLst>
                </a:gridCol>
              </a:tblGrid>
              <a:tr h="4556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lt"/>
                        </a:rPr>
                        <a:t>Name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lt"/>
                        </a:rPr>
                        <a:t>Total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+mn-lt"/>
                        </a:rPr>
                        <a:t>contributors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lt"/>
                        </a:rPr>
                        <a:t>Active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+mn-lt"/>
                        </a:rPr>
                        <a:t>contributors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lt"/>
                        </a:rPr>
                        <a:t>Monthly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+mn-lt"/>
                        </a:rPr>
                        <a:t>commits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lt"/>
                        </a:rPr>
                        <a:t>Active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+mn-lt"/>
                        </a:rPr>
                        <a:t>organizations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0504070"/>
                  </a:ext>
                </a:extLst>
              </a:tr>
              <a:tr h="6965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glibc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370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20-40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100-550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+mn-lt"/>
                        </a:rPr>
                        <a:t>5-25</a:t>
                      </a:r>
                      <a:endParaRPr lang="ko-KR" altLang="en-US" sz="18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0522758"/>
                  </a:ext>
                </a:extLst>
              </a:tr>
              <a:tr h="6965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MongoDB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20-45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300-850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lt"/>
                        </a:rPr>
                        <a:t>5-10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7000492"/>
                  </a:ext>
                </a:extLst>
              </a:tr>
              <a:tr h="6965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MySQL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50-90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350-700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lt"/>
                        </a:rPr>
                        <a:t>2-15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9246267"/>
                  </a:ext>
                </a:extLst>
              </a:tr>
              <a:tr h="6965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OpenStack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3800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400-700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2000-6000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lt"/>
                        </a:rPr>
                        <a:t>100-200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3199705"/>
                  </a:ext>
                </a:extLst>
              </a:tr>
              <a:tr h="6965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Linux Kernel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15870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600-1100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3800-6600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lt"/>
                        </a:rPr>
                        <a:t>300-400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3037786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7B4F00-2F85-4477-ABBB-338B9D079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1A85D6-9B74-4201-AB5F-C9DD2150CD5D}"/>
              </a:ext>
            </a:extLst>
          </p:cNvPr>
          <p:cNvSpPr/>
          <p:nvPr/>
        </p:nvSpPr>
        <p:spPr>
          <a:xfrm>
            <a:off x="2447923" y="5323678"/>
            <a:ext cx="63005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hlinkClick r:id="rId2"/>
              </a:rPr>
              <a:t>* 2018, </a:t>
            </a:r>
            <a:r>
              <a:rPr lang="ko-KR" altLang="en-US" sz="1400" dirty="0" err="1">
                <a:hlinkClick r:id="rId2"/>
              </a:rPr>
              <a:t>Diversity</a:t>
            </a:r>
            <a:r>
              <a:rPr lang="ko-KR" altLang="en-US" sz="1400" dirty="0">
                <a:hlinkClick r:id="rId2"/>
              </a:rPr>
              <a:t>, </a:t>
            </a:r>
            <a:r>
              <a:rPr lang="ko-KR" altLang="en-US" sz="1400" dirty="0" err="1">
                <a:hlinkClick r:id="rId2"/>
              </a:rPr>
              <a:t>Productivity</a:t>
            </a:r>
            <a:r>
              <a:rPr lang="ko-KR" altLang="en-US" sz="1400" dirty="0">
                <a:hlinkClick r:id="rId2"/>
              </a:rPr>
              <a:t>, and </a:t>
            </a:r>
            <a:r>
              <a:rPr lang="ko-KR" altLang="en-US" sz="1400" dirty="0" err="1">
                <a:hlinkClick r:id="rId2"/>
              </a:rPr>
              <a:t>Growth</a:t>
            </a:r>
            <a:r>
              <a:rPr lang="ko-KR" altLang="en-US" sz="1400" dirty="0">
                <a:hlinkClick r:id="rId2"/>
              </a:rPr>
              <a:t> of </a:t>
            </a:r>
            <a:r>
              <a:rPr lang="ko-KR" altLang="en-US" sz="1400" dirty="0" err="1">
                <a:hlinkClick r:id="rId2"/>
              </a:rPr>
              <a:t>Open</a:t>
            </a:r>
            <a:r>
              <a:rPr lang="ko-KR" altLang="en-US" sz="1400" dirty="0">
                <a:hlinkClick r:id="rId2"/>
              </a:rPr>
              <a:t> </a:t>
            </a:r>
            <a:r>
              <a:rPr lang="ko-KR" altLang="en-US" sz="1400" dirty="0" err="1">
                <a:hlinkClick r:id="rId2"/>
              </a:rPr>
              <a:t>Source</a:t>
            </a:r>
            <a:r>
              <a:rPr lang="ko-KR" altLang="en-US" sz="1400" dirty="0">
                <a:hlinkClick r:id="rId2"/>
              </a:rPr>
              <a:t> </a:t>
            </a:r>
            <a:r>
              <a:rPr lang="ko-KR" altLang="en-US" sz="1400" dirty="0" err="1">
                <a:hlinkClick r:id="rId2"/>
              </a:rPr>
              <a:t>Developer</a:t>
            </a:r>
            <a:r>
              <a:rPr lang="ko-KR" altLang="en-US" sz="1400" dirty="0">
                <a:hlinkClick r:id="rId2"/>
              </a:rPr>
              <a:t> </a:t>
            </a:r>
            <a:r>
              <a:rPr lang="ko-KR" altLang="en-US" sz="1400" dirty="0" err="1">
                <a:hlinkClick r:id="rId2"/>
              </a:rPr>
              <a:t>Communities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916276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53D07728-D15D-4B95-8B36-926616171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/>
              <a:t>Myths</a:t>
            </a:r>
            <a:endParaRPr lang="ko-KR" altLang="en-US" sz="54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9F7D9A7-B7EB-4EBF-9992-C4E18B0380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02538B-9783-4D14-BD9E-A2778DD63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83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C1B0F2-283E-422E-A97C-8DD17FCF6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Four </a:t>
            </a:r>
            <a:r>
              <a:rPr lang="en-US" altLang="ko-KR" dirty="0"/>
              <a:t>Myths</a:t>
            </a:r>
            <a:endParaRPr lang="ko-KR" altLang="en-US" dirty="0"/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136D13F6-76DD-45DB-9B61-C9A2C0023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058566"/>
            <a:ext cx="8352928" cy="5269953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/>
              <a:t>OSS</a:t>
            </a:r>
            <a:r>
              <a:rPr lang="ko-KR" altLang="en-US" sz="2000" dirty="0"/>
              <a:t>는 누구나 보안 취약점을 발견하고 공격할 수 있지 않을까</a:t>
            </a:r>
            <a:r>
              <a:rPr lang="en-US" altLang="ko-KR" sz="2000" dirty="0"/>
              <a:t>?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endParaRPr lang="en-US" altLang="ko-KR" sz="16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/>
              <a:t>코드 공유하고 커뮤니티 모임하고</a:t>
            </a:r>
            <a:r>
              <a:rPr lang="en-US" altLang="ko-KR" sz="2000" dirty="0"/>
              <a:t>, </a:t>
            </a:r>
            <a:r>
              <a:rPr lang="ko-KR" altLang="en-US" sz="2000" dirty="0"/>
              <a:t>그게 </a:t>
            </a:r>
            <a:r>
              <a:rPr lang="ko-KR" altLang="en-US" sz="2000" dirty="0" err="1"/>
              <a:t>오픈소스하는</a:t>
            </a:r>
            <a:r>
              <a:rPr lang="ko-KR" altLang="en-US" sz="2000" dirty="0"/>
              <a:t> 주 목적 아니야</a:t>
            </a:r>
            <a:r>
              <a:rPr lang="en-US" altLang="ko-KR" sz="2000" dirty="0"/>
              <a:t>?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endParaRPr lang="en-US" altLang="ko-KR" sz="16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/>
              <a:t>미국이나 영어권 사람들이나 할 수 </a:t>
            </a:r>
            <a:r>
              <a:rPr lang="ko-KR" altLang="en-US" sz="2000" dirty="0" err="1"/>
              <a:t>있는거</a:t>
            </a:r>
            <a:r>
              <a:rPr lang="ko-KR" altLang="en-US" sz="2000" dirty="0"/>
              <a:t> 아냐</a:t>
            </a:r>
            <a:r>
              <a:rPr lang="en-US" altLang="ko-KR" sz="2000" dirty="0"/>
              <a:t>?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endParaRPr lang="en-US" altLang="ko-KR" sz="16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/>
              <a:t>그런 건 고급 개발자들이나 </a:t>
            </a:r>
            <a:r>
              <a:rPr lang="ko-KR" altLang="en-US" sz="2000" dirty="0" err="1"/>
              <a:t>하는거</a:t>
            </a:r>
            <a:r>
              <a:rPr lang="ko-KR" altLang="en-US" sz="2000" dirty="0"/>
              <a:t> 아닌가</a:t>
            </a:r>
            <a:r>
              <a:rPr lang="en-US" altLang="ko-KR" sz="2000" dirty="0"/>
              <a:t>?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endParaRPr lang="en-US" altLang="ko-KR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6B3634-F5D7-4C18-B1E0-31856DFED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0353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53D07728-D15D-4B95-8B36-926616171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/>
              <a:t>OSS? Why?</a:t>
            </a:r>
            <a:endParaRPr lang="ko-KR" altLang="en-US" sz="54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9F7D9A7-B7EB-4EBF-9992-C4E18B0380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02538B-9783-4D14-BD9E-A2778DD63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992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A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402B56-1CFF-4F2A-9850-E34A28B29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8" name="Picture 2" descr="ê´ë ¨ ì´ë¯¸ì§">
            <a:extLst>
              <a:ext uri="{FF2B5EF4-FFF2-40B4-BE49-F238E27FC236}">
                <a16:creationId xmlns:a16="http://schemas.microsoft.com/office/drawing/2014/main" id="{B109FFB4-3B6C-41F1-9576-67BE7E1FB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7" y="33337"/>
            <a:ext cx="6791325" cy="679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7688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38BA7-93D4-4262-8939-651D37DB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OSS</a:t>
            </a:r>
            <a:r>
              <a:rPr lang="ko-KR" altLang="en-US" dirty="0"/>
              <a:t>의 보안성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7C3824-3066-4FA2-8F1B-33A1E26CE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3722" y="1058567"/>
            <a:ext cx="3468928" cy="1853310"/>
          </a:xfrm>
        </p:spPr>
        <p:txBody>
          <a:bodyPr/>
          <a:lstStyle/>
          <a:p>
            <a:r>
              <a:rPr lang="ko-KR" altLang="en-US" sz="1800" dirty="0" err="1"/>
              <a:t>비트코인</a:t>
            </a:r>
            <a:r>
              <a:rPr lang="ko-KR" altLang="en-US" sz="1800" dirty="0"/>
              <a:t>  </a:t>
            </a:r>
            <a:r>
              <a:rPr lang="en-US" altLang="ko-KR" sz="1800" dirty="0"/>
              <a:t>(2019/9/3)</a:t>
            </a:r>
          </a:p>
          <a:p>
            <a:r>
              <a:rPr lang="ko-KR" altLang="en-US" sz="1800" dirty="0"/>
              <a:t>시가총액</a:t>
            </a:r>
            <a:r>
              <a:rPr lang="en-US" altLang="ko-KR" sz="1800" dirty="0"/>
              <a:t>: $1856</a:t>
            </a:r>
            <a:r>
              <a:rPr lang="ko-KR" altLang="en-US" sz="1800" dirty="0"/>
              <a:t>억 </a:t>
            </a:r>
            <a:r>
              <a:rPr lang="en-US" altLang="ko-KR" sz="1800" dirty="0"/>
              <a:t>(</a:t>
            </a:r>
            <a:r>
              <a:rPr lang="ko-KR" altLang="en-US" sz="1800" dirty="0"/>
              <a:t>약 </a:t>
            </a:r>
            <a:r>
              <a:rPr lang="en-US" altLang="ko-KR" sz="1800" dirty="0"/>
              <a:t>220</a:t>
            </a:r>
            <a:r>
              <a:rPr lang="ko-KR" altLang="en-US" sz="1800" dirty="0"/>
              <a:t>조원</a:t>
            </a:r>
            <a:r>
              <a:rPr lang="en-US" altLang="ko-KR" sz="1800" dirty="0"/>
              <a:t>)</a:t>
            </a:r>
          </a:p>
          <a:p>
            <a:pPr lvl="1"/>
            <a:r>
              <a:rPr lang="en-US" altLang="ko-KR" sz="1600" dirty="0"/>
              <a:t>KOSPI </a:t>
            </a:r>
            <a:r>
              <a:rPr lang="ko-KR" altLang="en-US" sz="1600" dirty="0"/>
              <a:t>의 약 </a:t>
            </a:r>
            <a:r>
              <a:rPr lang="en-US" altLang="ko-KR" sz="1600" dirty="0"/>
              <a:t>10% </a:t>
            </a:r>
            <a:r>
              <a:rPr lang="ko-KR" altLang="en-US" sz="1600" dirty="0"/>
              <a:t>수준</a:t>
            </a:r>
            <a:endParaRPr lang="en-US" altLang="ko-KR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267FD6-9DAE-47ED-8DA4-2C614225E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45885D-8D97-4263-91CC-B919F4E3D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50" y="1058566"/>
            <a:ext cx="5170764" cy="27512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10129DD-87A1-4C5D-94DF-4CA47F12D63A}"/>
              </a:ext>
            </a:extLst>
          </p:cNvPr>
          <p:cNvSpPr/>
          <p:nvPr/>
        </p:nvSpPr>
        <p:spPr>
          <a:xfrm>
            <a:off x="191348" y="1880916"/>
            <a:ext cx="4948823" cy="2367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58B30E-6E46-40EB-946B-F9B3DE297F7B}"/>
              </a:ext>
            </a:extLst>
          </p:cNvPr>
          <p:cNvSpPr/>
          <p:nvPr/>
        </p:nvSpPr>
        <p:spPr>
          <a:xfrm>
            <a:off x="69741" y="3124941"/>
            <a:ext cx="5292373" cy="6848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0" name="Picture 2" descr="bitcoin opensourceì ëí ì´ë¯¸ì§ ê²ìê²°ê³¼">
            <a:extLst>
              <a:ext uri="{FF2B5EF4-FFF2-40B4-BE49-F238E27FC236}">
                <a16:creationId xmlns:a16="http://schemas.microsoft.com/office/drawing/2014/main" id="{F7A63B74-A190-4098-8280-A1AD2AF83B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8" t="10568" r="15288" b="10568"/>
          <a:stretch/>
        </p:blipFill>
        <p:spPr bwMode="auto">
          <a:xfrm>
            <a:off x="5362114" y="2829545"/>
            <a:ext cx="3326421" cy="3778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F4490B8-39C5-4137-BC18-BB019BEA6E51}"/>
              </a:ext>
            </a:extLst>
          </p:cNvPr>
          <p:cNvSpPr txBox="1">
            <a:spLocks/>
          </p:cNvSpPr>
          <p:nvPr/>
        </p:nvSpPr>
        <p:spPr>
          <a:xfrm>
            <a:off x="191347" y="3998238"/>
            <a:ext cx="4824535" cy="1613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카카오뱅크 </a:t>
            </a:r>
            <a:r>
              <a:rPr lang="en-US" altLang="ko-KR" sz="1800" dirty="0"/>
              <a:t>(2018/1/7 </a:t>
            </a:r>
            <a:r>
              <a:rPr lang="ko-KR" altLang="en-US" sz="1800" dirty="0"/>
              <a:t>기준</a:t>
            </a:r>
            <a:r>
              <a:rPr lang="en-US" altLang="ko-KR" sz="1800" dirty="0"/>
              <a:t>)</a:t>
            </a:r>
          </a:p>
          <a:p>
            <a:pPr lvl="1"/>
            <a:r>
              <a:rPr lang="ko-KR" altLang="en-US" sz="1600" dirty="0" err="1"/>
              <a:t>예적금</a:t>
            </a:r>
            <a:r>
              <a:rPr lang="ko-KR" altLang="en-US" sz="1600" dirty="0"/>
              <a:t> 총액 </a:t>
            </a:r>
            <a:r>
              <a:rPr lang="en-US" altLang="ko-KR" sz="1600" dirty="0"/>
              <a:t>5.19</a:t>
            </a:r>
            <a:r>
              <a:rPr lang="ko-KR" altLang="en-US" sz="1600" dirty="0"/>
              <a:t>조원</a:t>
            </a:r>
            <a:r>
              <a:rPr lang="en-US" altLang="ko-KR" sz="1600" dirty="0"/>
              <a:t>,</a:t>
            </a:r>
            <a:r>
              <a:rPr lang="ko-KR" altLang="en-US" sz="1600" dirty="0"/>
              <a:t>대출 총액 </a:t>
            </a:r>
            <a:r>
              <a:rPr lang="en-US" altLang="ko-KR" sz="1600" dirty="0"/>
              <a:t>4.76</a:t>
            </a:r>
            <a:r>
              <a:rPr lang="ko-KR" altLang="en-US" sz="1600" dirty="0"/>
              <a:t>조원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36778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963B7-DA3C-43DE-BAF2-7D6C24E43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OSS</a:t>
            </a:r>
            <a:r>
              <a:rPr lang="ko-KR" altLang="en-US" dirty="0"/>
              <a:t>의 보안성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7963E2-40E2-4ABD-8908-59F4EB162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OSS</a:t>
            </a:r>
            <a:r>
              <a:rPr lang="ko-KR" altLang="en-US" sz="2000" dirty="0"/>
              <a:t>가 높은 보안성을 획득할 수 있는 이유</a:t>
            </a:r>
            <a:endParaRPr lang="en-US" altLang="ko-KR" sz="2000" dirty="0"/>
          </a:p>
          <a:p>
            <a:pPr lvl="1"/>
            <a:r>
              <a:rPr lang="ko-KR" altLang="en-US" sz="1800" dirty="0"/>
              <a:t>많은 코드 </a:t>
            </a:r>
            <a:r>
              <a:rPr lang="ko-KR" altLang="en-US" sz="1800" dirty="0" err="1"/>
              <a:t>리뷰어</a:t>
            </a:r>
            <a:r>
              <a:rPr lang="en-US" altLang="ko-KR" sz="1800" dirty="0"/>
              <a:t>, </a:t>
            </a:r>
            <a:r>
              <a:rPr lang="ko-KR" altLang="en-US" sz="1800" dirty="0"/>
              <a:t>많은 사용자가 검증에 참여함</a:t>
            </a:r>
            <a:endParaRPr lang="en-US" altLang="ko-KR" sz="1800" dirty="0"/>
          </a:p>
          <a:p>
            <a:pPr lvl="1"/>
            <a:r>
              <a:rPr lang="ko-KR" altLang="en-US" sz="1800" dirty="0"/>
              <a:t>다양한 분야의 개발자가 취약점을 분석할 수 있음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r>
              <a:rPr lang="ko-KR" altLang="en-US" sz="2000" dirty="0">
                <a:solidFill>
                  <a:srgbClr val="FF0000"/>
                </a:solidFill>
              </a:rPr>
              <a:t>그러나 상용 </a:t>
            </a:r>
            <a:r>
              <a:rPr lang="en-US" altLang="ko-KR" sz="2000" dirty="0">
                <a:solidFill>
                  <a:srgbClr val="FF0000"/>
                </a:solidFill>
              </a:rPr>
              <a:t>SW</a:t>
            </a:r>
            <a:r>
              <a:rPr lang="ko-KR" altLang="en-US" sz="2000" dirty="0">
                <a:solidFill>
                  <a:srgbClr val="FF0000"/>
                </a:solidFill>
              </a:rPr>
              <a:t>보다 더 높다고 할 수는 없음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lvl="1"/>
            <a:r>
              <a:rPr lang="ko-KR" altLang="en-US" sz="1800" dirty="0"/>
              <a:t>보안 사고는 다양하게 계속 발생하고 있음</a:t>
            </a:r>
            <a:endParaRPr lang="en-US" altLang="ko-KR" sz="1800" dirty="0"/>
          </a:p>
          <a:p>
            <a:pPr lvl="1"/>
            <a:r>
              <a:rPr lang="ko-KR" altLang="en-US" sz="1800" dirty="0"/>
              <a:t>또한 이제 </a:t>
            </a:r>
            <a:r>
              <a:rPr lang="en-US" altLang="ko-KR" sz="1800" dirty="0"/>
              <a:t>OSS </a:t>
            </a:r>
            <a:r>
              <a:rPr lang="ko-KR" altLang="en-US" sz="1800" dirty="0"/>
              <a:t>도입이 활발히 일어나는 시기라</a:t>
            </a:r>
            <a:r>
              <a:rPr lang="en-US" altLang="ko-KR" sz="1800" dirty="0"/>
              <a:t>, </a:t>
            </a:r>
            <a:br>
              <a:rPr lang="en-US" altLang="ko-KR" sz="1800" dirty="0"/>
            </a:br>
            <a:r>
              <a:rPr lang="ko-KR" altLang="en-US" sz="1800" dirty="0"/>
              <a:t>보안 관리까지 잘 수행하고 있지는 않음</a:t>
            </a:r>
            <a:endParaRPr lang="en-US" altLang="ko-KR" sz="1800" dirty="0"/>
          </a:p>
          <a:p>
            <a:pPr lvl="1"/>
            <a:r>
              <a:rPr lang="ko-KR" altLang="en-US" sz="1800" dirty="0"/>
              <a:t>사고가 발생한 경우</a:t>
            </a:r>
            <a:r>
              <a:rPr lang="en-US" altLang="ko-KR" sz="1800" dirty="0"/>
              <a:t>, </a:t>
            </a:r>
            <a:r>
              <a:rPr lang="ko-KR" altLang="en-US" sz="1800" dirty="0"/>
              <a:t>책임을 직접 떠안게 됨</a:t>
            </a:r>
            <a:endParaRPr lang="en-US" altLang="ko-KR" sz="1800" dirty="0"/>
          </a:p>
          <a:p>
            <a:pPr lvl="1"/>
            <a:endParaRPr lang="ko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CAB5B3-53C5-4DA9-AD73-2F8101842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57D60A-4136-44B6-94AC-749951EB8A97}"/>
              </a:ext>
            </a:extLst>
          </p:cNvPr>
          <p:cNvSpPr/>
          <p:nvPr/>
        </p:nvSpPr>
        <p:spPr>
          <a:xfrm>
            <a:off x="5734974" y="6197714"/>
            <a:ext cx="34090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hlinkClick r:id="rId2"/>
              </a:rPr>
              <a:t>* </a:t>
            </a:r>
            <a:r>
              <a:rPr lang="ko-KR" altLang="en-US" sz="1100" dirty="0">
                <a:hlinkClick r:id="rId2"/>
              </a:rPr>
              <a:t>오픈소스 보안 현황과 시사점</a:t>
            </a:r>
            <a:r>
              <a:rPr lang="en-US" altLang="ko-KR" sz="1100" dirty="0"/>
              <a:t>, </a:t>
            </a:r>
            <a:r>
              <a:rPr lang="ko-KR" altLang="en-US" sz="1100" dirty="0"/>
              <a:t>김혜영 </a:t>
            </a:r>
            <a:r>
              <a:rPr lang="en-US" altLang="ko-KR" sz="1100" dirty="0"/>
              <a:t>BDSK </a:t>
            </a:r>
            <a:r>
              <a:rPr lang="ko-KR" altLang="en-US" sz="1100" dirty="0"/>
              <a:t>차장</a:t>
            </a:r>
            <a:endParaRPr lang="en-US" altLang="ko-KR" sz="1100" dirty="0">
              <a:hlinkClick r:id="rId3"/>
            </a:endParaRPr>
          </a:p>
        </p:txBody>
      </p:sp>
      <p:pic>
        <p:nvPicPr>
          <p:cNvPr id="3076" name="Picture 4" descr="ê´ë ¨ ì´ë¯¸ì§">
            <a:extLst>
              <a:ext uri="{FF2B5EF4-FFF2-40B4-BE49-F238E27FC236}">
                <a16:creationId xmlns:a16="http://schemas.microsoft.com/office/drawing/2014/main" id="{4B668062-FB15-48A6-9DDD-529F1B501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073" y="1058566"/>
            <a:ext cx="2805159" cy="280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647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175604-7BD6-4D2F-8C1B-974B65380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OSS</a:t>
            </a:r>
            <a:r>
              <a:rPr lang="ko-KR" altLang="en-US" dirty="0"/>
              <a:t>의 보안성</a:t>
            </a:r>
            <a:r>
              <a:rPr lang="en-US" altLang="ko-KR" dirty="0"/>
              <a:t>, </a:t>
            </a:r>
            <a:r>
              <a:rPr lang="ko-KR" altLang="en-US" dirty="0"/>
              <a:t>항상 유의해야 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724E90-5E61-45EE-9A6D-67A71ADAD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/>
              <a:t>그러나</a:t>
            </a:r>
            <a:r>
              <a:rPr lang="en-US" altLang="ko-KR" sz="2000" dirty="0"/>
              <a:t>…</a:t>
            </a:r>
            <a:r>
              <a:rPr lang="ko-KR" altLang="en-US" sz="2000" dirty="0"/>
              <a:t>보안은 항상 의심 또 의심해야 함</a:t>
            </a:r>
            <a:endParaRPr lang="en-US" altLang="ko-KR" sz="2000" dirty="0"/>
          </a:p>
          <a:p>
            <a:pPr lvl="1"/>
            <a:r>
              <a:rPr lang="ko-KR" altLang="en-US" sz="1800" dirty="0"/>
              <a:t>아주 많은 리뷰어가 살펴보는 코드는 보안성이 높지만</a:t>
            </a:r>
            <a:r>
              <a:rPr lang="en-US" altLang="ko-KR" sz="1800" dirty="0"/>
              <a:t>,</a:t>
            </a:r>
          </a:p>
          <a:p>
            <a:pPr lvl="1"/>
            <a:r>
              <a:rPr lang="ko-KR" altLang="en-US" sz="1800" dirty="0"/>
              <a:t>소수의 </a:t>
            </a:r>
            <a:r>
              <a:rPr lang="ko-KR" altLang="en-US" sz="1800" dirty="0" err="1"/>
              <a:t>리뷰어만</a:t>
            </a:r>
            <a:r>
              <a:rPr lang="ko-KR" altLang="en-US" sz="1800" dirty="0"/>
              <a:t> 관심을 갖는 코드</a:t>
            </a:r>
            <a:r>
              <a:rPr lang="en-US" altLang="ko-KR" sz="1800" dirty="0"/>
              <a:t>, </a:t>
            </a:r>
            <a:r>
              <a:rPr lang="ko-KR" altLang="en-US" sz="1800" dirty="0"/>
              <a:t>많이 사용되지만 간과한 부분</a:t>
            </a:r>
            <a:r>
              <a:rPr lang="en-US" altLang="ko-KR" sz="1800" dirty="0"/>
              <a:t> </a:t>
            </a:r>
            <a:r>
              <a:rPr lang="ko-KR" altLang="en-US" sz="1800" dirty="0"/>
              <a:t>등</a:t>
            </a:r>
            <a:endParaRPr lang="en-US" altLang="ko-KR" sz="1800" dirty="0"/>
          </a:p>
          <a:p>
            <a:pPr lvl="1"/>
            <a:r>
              <a:rPr lang="ko-KR" altLang="en-US" sz="1800" dirty="0"/>
              <a:t>언제나 보안 취약점의 위험은 존재할 수 있음</a:t>
            </a:r>
            <a:endParaRPr lang="en-US" altLang="ko-KR" sz="1800" dirty="0"/>
          </a:p>
          <a:p>
            <a:r>
              <a:rPr lang="ko-KR" altLang="en-US" sz="2200" dirty="0"/>
              <a:t>실제 </a:t>
            </a:r>
            <a:r>
              <a:rPr lang="en-US" altLang="ko-KR" sz="2200" dirty="0"/>
              <a:t>OSS</a:t>
            </a:r>
            <a:r>
              <a:rPr lang="ko-KR" altLang="en-US" sz="2200" dirty="0"/>
              <a:t>에 다양한 보안 취약점에 문제가 있을 수 있음</a:t>
            </a:r>
            <a:endParaRPr lang="en-US" altLang="ko-KR" sz="2200" dirty="0"/>
          </a:p>
          <a:p>
            <a:pPr lvl="1"/>
            <a:r>
              <a:rPr lang="en-US" altLang="ko-KR" sz="1800" dirty="0"/>
              <a:t>2016</a:t>
            </a:r>
            <a:r>
              <a:rPr lang="ko-KR" altLang="en-US" sz="1800" dirty="0"/>
              <a:t>년 </a:t>
            </a:r>
            <a:r>
              <a:rPr lang="en-US" altLang="ko-KR" sz="1800" dirty="0"/>
              <a:t>1071</a:t>
            </a:r>
            <a:r>
              <a:rPr lang="ko-KR" altLang="en-US" sz="1800" dirty="0"/>
              <a:t>개 </a:t>
            </a:r>
            <a:r>
              <a:rPr lang="en-US" altLang="ko-KR" sz="1800" dirty="0"/>
              <a:t>SW</a:t>
            </a:r>
            <a:r>
              <a:rPr lang="ko-KR" altLang="en-US" sz="1800" dirty="0"/>
              <a:t>에 대한 조사 결과</a:t>
            </a:r>
            <a:r>
              <a:rPr lang="en-US" altLang="ko-KR" sz="1800" dirty="0"/>
              <a:t>, </a:t>
            </a:r>
            <a:br>
              <a:rPr lang="en-US" altLang="ko-KR" sz="1800" dirty="0"/>
            </a:br>
            <a:r>
              <a:rPr lang="en-US" altLang="ko-KR" sz="1800" dirty="0"/>
              <a:t>96%</a:t>
            </a:r>
            <a:r>
              <a:rPr lang="ko-KR" altLang="en-US" sz="1800" dirty="0"/>
              <a:t>가 </a:t>
            </a:r>
            <a:r>
              <a:rPr lang="en-US" altLang="ko-KR" sz="1800" dirty="0"/>
              <a:t>OSS</a:t>
            </a:r>
            <a:r>
              <a:rPr lang="ko-KR" altLang="en-US" sz="1800" dirty="0"/>
              <a:t>였으며</a:t>
            </a:r>
            <a:r>
              <a:rPr lang="en-US" altLang="ko-KR" sz="1800" dirty="0"/>
              <a:t>, </a:t>
            </a:r>
            <a:r>
              <a:rPr lang="ko-KR" altLang="en-US" sz="1800" dirty="0"/>
              <a:t>그 중 </a:t>
            </a:r>
            <a:r>
              <a:rPr lang="en-US" altLang="ko-KR" sz="1800" dirty="0"/>
              <a:t>60%</a:t>
            </a:r>
            <a:r>
              <a:rPr lang="ko-KR" altLang="en-US" sz="1800" dirty="0"/>
              <a:t>가 보안 취약점을 갖고 있었음</a:t>
            </a:r>
            <a:endParaRPr lang="en-US" altLang="ko-KR" sz="1800" dirty="0"/>
          </a:p>
          <a:p>
            <a:pPr lvl="1"/>
            <a:r>
              <a:rPr lang="ko-KR" altLang="en-US" sz="1800" dirty="0"/>
              <a:t>또한 </a:t>
            </a:r>
            <a:r>
              <a:rPr lang="en-US" altLang="ko-KR" sz="1800" dirty="0"/>
              <a:t>67% OSS </a:t>
            </a:r>
            <a:r>
              <a:rPr lang="ko-KR" altLang="en-US" sz="1800" dirty="0"/>
              <a:t>개발 업체가 보안 취약점에 대한 모니터링을 수행하지 않음</a:t>
            </a:r>
            <a:endParaRPr lang="en-US" altLang="ko-KR" sz="1800" dirty="0"/>
          </a:p>
          <a:p>
            <a:pPr lvl="1"/>
            <a:endParaRPr lang="ko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D47103-E25C-478E-9881-E8DAAD618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43</a:t>
            </a:fld>
            <a:endParaRPr lang="ko-KR" altLang="en-US"/>
          </a:p>
        </p:txBody>
      </p:sp>
      <p:pic>
        <p:nvPicPr>
          <p:cNvPr id="5122" name="Picture 2" descr="open source security threats">
            <a:extLst>
              <a:ext uri="{FF2B5EF4-FFF2-40B4-BE49-F238E27FC236}">
                <a16:creationId xmlns:a16="http://schemas.microsoft.com/office/drawing/2014/main" id="{484F973E-25BD-403A-AA5B-11B07BB3E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6" y="4678531"/>
            <a:ext cx="3930702" cy="133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open source security threats">
            <a:extLst>
              <a:ext uri="{FF2B5EF4-FFF2-40B4-BE49-F238E27FC236}">
                <a16:creationId xmlns:a16="http://schemas.microsoft.com/office/drawing/2014/main" id="{055B7283-5B10-473E-8D1B-43A8CBCBA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40" y="4678532"/>
            <a:ext cx="4941449" cy="133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4DC93DA-B41E-49DD-A01E-74A993E2A08D}"/>
              </a:ext>
            </a:extLst>
          </p:cNvPr>
          <p:cNvSpPr/>
          <p:nvPr/>
        </p:nvSpPr>
        <p:spPr>
          <a:xfrm>
            <a:off x="145756" y="6057872"/>
            <a:ext cx="70717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hlinkClick r:id="rId4"/>
              </a:rPr>
              <a:t>https://www.helpnetsecurity.com/2017/04/20/open-source-security-threats/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695128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44B51C4B-0EAC-4CAA-A17D-DF2416781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OSS</a:t>
            </a:r>
            <a:r>
              <a:rPr lang="ko-KR" altLang="en-US" dirty="0"/>
              <a:t>의 보안성</a:t>
            </a:r>
            <a:r>
              <a:rPr lang="en-US" altLang="ko-KR" dirty="0"/>
              <a:t>, </a:t>
            </a:r>
            <a:r>
              <a:rPr lang="ko-KR" altLang="en-US" dirty="0"/>
              <a:t>항상 유의해야 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415EFA-8FCF-4B90-AD50-604A0F72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/>
              <a:t>대표적인 예</a:t>
            </a:r>
            <a:r>
              <a:rPr lang="en-US" altLang="ko-KR" sz="2000" dirty="0"/>
              <a:t>: Zero-day Attack</a:t>
            </a:r>
          </a:p>
          <a:p>
            <a:pPr lvl="1"/>
            <a:r>
              <a:rPr lang="ko-KR" altLang="en-US" sz="1800" dirty="0"/>
              <a:t>배포된 당일</a:t>
            </a:r>
            <a:r>
              <a:rPr lang="en-US" altLang="ko-KR" sz="1800" dirty="0"/>
              <a:t>, </a:t>
            </a:r>
            <a:r>
              <a:rPr lang="ko-KR" altLang="en-US" sz="1800" dirty="0"/>
              <a:t>공격자가 먼저 취약점을 발견하고 공격</a:t>
            </a:r>
            <a:endParaRPr lang="en-US" altLang="ko-KR" sz="1800" dirty="0"/>
          </a:p>
          <a:p>
            <a:pPr lvl="1"/>
            <a:r>
              <a:rPr lang="ko-KR" altLang="en-US" sz="1800" dirty="0"/>
              <a:t>패치가 제작</a:t>
            </a:r>
            <a:r>
              <a:rPr lang="en-US" altLang="ko-KR" sz="1800" dirty="0"/>
              <a:t>, </a:t>
            </a:r>
            <a:r>
              <a:rPr lang="ko-KR" altLang="en-US" sz="1800" dirty="0"/>
              <a:t>배포</a:t>
            </a:r>
            <a:r>
              <a:rPr lang="en-US" altLang="ko-KR" sz="1800" dirty="0"/>
              <a:t>, </a:t>
            </a:r>
            <a:r>
              <a:rPr lang="ko-KR" altLang="en-US" sz="1800" dirty="0"/>
              <a:t>설치되기 전까지 무방비</a:t>
            </a:r>
            <a:endParaRPr lang="en-US" altLang="ko-KR" sz="1800" dirty="0"/>
          </a:p>
          <a:p>
            <a:pPr lvl="1"/>
            <a:r>
              <a:rPr lang="ko-KR" altLang="en-US" sz="1800" dirty="0"/>
              <a:t>새로운 버전을 너무 빠르게 업데이트하는 것은 일반적으로 좋지 않은 방법</a:t>
            </a:r>
            <a:endParaRPr lang="en-US" altLang="ko-KR" sz="1800" dirty="0"/>
          </a:p>
          <a:p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795DFD-F1E2-4A15-B1C7-7ED0D97BC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9" name="Picture 2" descr="ê´ë ¨ ì´ë¯¸ì§">
            <a:extLst>
              <a:ext uri="{FF2B5EF4-FFF2-40B4-BE49-F238E27FC236}">
                <a16:creationId xmlns:a16="http://schemas.microsoft.com/office/drawing/2014/main" id="{8C2FF3A6-0E37-4875-929B-A895B1144C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64"/>
          <a:stretch/>
        </p:blipFill>
        <p:spPr>
          <a:xfrm>
            <a:off x="395536" y="2736157"/>
            <a:ext cx="8353425" cy="359236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B745F3E-EB14-4138-94A5-BD922AFB4E91}"/>
              </a:ext>
            </a:extLst>
          </p:cNvPr>
          <p:cNvSpPr/>
          <p:nvPr/>
        </p:nvSpPr>
        <p:spPr>
          <a:xfrm>
            <a:off x="395039" y="6322411"/>
            <a:ext cx="33196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hlinkClick r:id="rId3"/>
              </a:rPr>
              <a:t>https://www.wordfence.com/learn/understanding-zero-day-exploits/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662901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7C6B1D37-3068-405C-8930-AA435E6E7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참고</a:t>
            </a:r>
            <a:r>
              <a:rPr lang="en-US" altLang="ko-KR" dirty="0"/>
              <a:t>: 5</a:t>
            </a:r>
            <a:r>
              <a:rPr lang="ko-KR" altLang="en-US" dirty="0"/>
              <a:t>가지 오픈소스 보안 관리방안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8A0767-89C6-4D0D-A787-E1280DF01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/>
              <a:t>오픈소스 인벤토리 구축</a:t>
            </a:r>
            <a:endParaRPr lang="en-US" altLang="ko-KR" sz="2000" dirty="0"/>
          </a:p>
          <a:p>
            <a:pPr lvl="1"/>
            <a:r>
              <a:rPr lang="ko-KR" altLang="en-US" sz="1600" dirty="0"/>
              <a:t>오픈소스 보안관리의 시작은 어떤 오픈소스가 자사 애플리케이션에서 사용되었는지 아는 것부터 시작함</a:t>
            </a:r>
          </a:p>
          <a:p>
            <a:r>
              <a:rPr lang="ko-KR" altLang="en-US" sz="2000" dirty="0"/>
              <a:t>알려진 보안취약점의 파악</a:t>
            </a:r>
            <a:endParaRPr lang="en-US" altLang="ko-KR" sz="2000" dirty="0"/>
          </a:p>
          <a:p>
            <a:pPr lvl="1"/>
            <a:r>
              <a:rPr lang="ko-KR" altLang="en-US" sz="1600" dirty="0"/>
              <a:t>기업에서 사용된 오픈소스에서 기존의 알려진 보안취약점을 </a:t>
            </a:r>
            <a:r>
              <a:rPr lang="ko-KR" altLang="en-US" sz="1600" dirty="0" err="1"/>
              <a:t>맵핑하여</a:t>
            </a:r>
            <a:r>
              <a:rPr lang="ko-KR" altLang="en-US" sz="1600" dirty="0"/>
              <a:t> 보안취약점 현황을 파악함</a:t>
            </a:r>
          </a:p>
          <a:p>
            <a:r>
              <a:rPr lang="ko-KR" altLang="en-US" sz="2000" dirty="0"/>
              <a:t>리스크 식별</a:t>
            </a:r>
            <a:endParaRPr lang="en-US" altLang="ko-KR" sz="2000" dirty="0"/>
          </a:p>
          <a:p>
            <a:pPr lvl="1"/>
            <a:r>
              <a:rPr lang="ko-KR" altLang="en-US" sz="1600" dirty="0"/>
              <a:t>보안취약점에 대한 리스크를 식별하고 프로젝트 우선순위와 보안취약점의 위험도를 기반으로 조치대상을 </a:t>
            </a:r>
            <a:r>
              <a:rPr lang="ko-KR" altLang="en-US" sz="1600" dirty="0" err="1"/>
              <a:t>우선순위화하여</a:t>
            </a:r>
            <a:r>
              <a:rPr lang="ko-KR" altLang="en-US" sz="1600" dirty="0"/>
              <a:t> 분류함</a:t>
            </a:r>
          </a:p>
          <a:p>
            <a:r>
              <a:rPr lang="ko-KR" altLang="en-US" sz="2000" dirty="0"/>
              <a:t>보안취약점 조치 이행</a:t>
            </a:r>
            <a:endParaRPr lang="en-US" altLang="ko-KR" sz="2000" dirty="0"/>
          </a:p>
          <a:p>
            <a:pPr lvl="1"/>
            <a:r>
              <a:rPr lang="ko-KR" altLang="en-US" sz="1600" dirty="0"/>
              <a:t>우선순위로 분류된 보안취약점을 기반으로 조치 이행 및 이력관리를 함</a:t>
            </a:r>
          </a:p>
          <a:p>
            <a:r>
              <a:rPr lang="ko-KR" altLang="en-US" sz="2000" dirty="0"/>
              <a:t>새로운 보안취약점 모니터링</a:t>
            </a:r>
            <a:endParaRPr lang="en-US" altLang="ko-KR" sz="2000" dirty="0"/>
          </a:p>
          <a:p>
            <a:pPr lvl="1"/>
            <a:r>
              <a:rPr lang="ko-KR" altLang="en-US" sz="1600" dirty="0"/>
              <a:t>기업의 위협요소가 될 수 있는 오픈소스 보안취약점을 지속적으로 모니터링하면 빠른 탐지 및 대응이 가능함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5E65E6-C380-4260-AA43-E560041F4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4097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42E23-9C7F-4BC4-99BF-94F8CCD61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OSS</a:t>
            </a:r>
            <a:r>
              <a:rPr lang="ko-KR" altLang="en-US" dirty="0"/>
              <a:t>의 주 목적은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5594FA-D844-480B-8241-E44A8804F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Why do you join Open Source?  </a:t>
            </a:r>
          </a:p>
          <a:p>
            <a:pPr lvl="1"/>
            <a:r>
              <a:rPr lang="en-US" altLang="ko-KR" sz="2400" dirty="0">
                <a:solidFill>
                  <a:srgbClr val="FF0000"/>
                </a:solidFill>
              </a:rPr>
              <a:t>Intellectually stimulating : 44.9%  	(</a:t>
            </a:r>
            <a:r>
              <a:rPr lang="ko-KR" altLang="en-US" sz="2400" dirty="0">
                <a:solidFill>
                  <a:srgbClr val="FF0000"/>
                </a:solidFill>
              </a:rPr>
              <a:t>지적 호기심</a:t>
            </a:r>
            <a:r>
              <a:rPr lang="en-US" altLang="ko-KR" sz="2400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altLang="ko-KR" sz="2400" dirty="0">
                <a:solidFill>
                  <a:srgbClr val="FF0000"/>
                </a:solidFill>
              </a:rPr>
              <a:t>Personal Skill-up : 41.3% 		(</a:t>
            </a:r>
            <a:r>
              <a:rPr lang="ko-KR" altLang="en-US" sz="2400" dirty="0">
                <a:solidFill>
                  <a:srgbClr val="FF0000"/>
                </a:solidFill>
              </a:rPr>
              <a:t>스킬 향상</a:t>
            </a:r>
            <a:r>
              <a:rPr lang="en-US" altLang="ko-KR" sz="2400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altLang="ko-KR" dirty="0"/>
              <a:t>Work functionality : 33.8%</a:t>
            </a:r>
            <a:endParaRPr lang="en-US" altLang="ko-KR" dirty="0">
              <a:highlight>
                <a:srgbClr val="FFFF00"/>
              </a:highlight>
            </a:endParaRPr>
          </a:p>
          <a:p>
            <a:pPr lvl="1"/>
            <a:r>
              <a:rPr lang="en-US" altLang="ko-KR" dirty="0">
                <a:highlight>
                  <a:srgbClr val="FFFF00"/>
                </a:highlight>
              </a:rPr>
              <a:t>Supporting to be public source code : 33.1%	(OSS</a:t>
            </a:r>
            <a:r>
              <a:rPr lang="ko-KR" altLang="en-US" dirty="0">
                <a:highlight>
                  <a:srgbClr val="FFFF00"/>
                </a:highlight>
              </a:rPr>
              <a:t> 지원</a:t>
            </a:r>
            <a:r>
              <a:rPr lang="en-US" altLang="ko-KR" dirty="0">
                <a:highlight>
                  <a:srgbClr val="FFFF00"/>
                </a:highlight>
              </a:rPr>
              <a:t>) 	</a:t>
            </a:r>
          </a:p>
          <a:p>
            <a:pPr lvl="1"/>
            <a:r>
              <a:rPr lang="en-US" altLang="ko-KR" dirty="0"/>
              <a:t>Non-work functionality : 29.7%	</a:t>
            </a:r>
          </a:p>
          <a:p>
            <a:pPr lvl="1"/>
            <a:r>
              <a:rPr lang="en-US" altLang="ko-KR" dirty="0">
                <a:highlight>
                  <a:srgbClr val="FFFF00"/>
                </a:highlight>
              </a:rPr>
              <a:t>Pleasure on community : 20.3%		(</a:t>
            </a:r>
            <a:r>
              <a:rPr lang="ko-KR" altLang="en-US" dirty="0">
                <a:highlight>
                  <a:srgbClr val="FFFF00"/>
                </a:highlight>
              </a:rPr>
              <a:t>커뮤니티 참여</a:t>
            </a:r>
            <a:r>
              <a:rPr lang="en-US" altLang="ko-KR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en-US" altLang="ko-KR" dirty="0"/>
              <a:t>Improving career : 17.5% </a:t>
            </a:r>
          </a:p>
          <a:p>
            <a:pPr lvl="1"/>
            <a:r>
              <a:rPr lang="en-US" altLang="ko-KR" dirty="0"/>
              <a:t>Hating commerce software : 11.1% 		(…)</a:t>
            </a:r>
          </a:p>
          <a:p>
            <a:pPr lvl="1"/>
            <a:r>
              <a:rPr lang="en-US" altLang="ko-KR" dirty="0"/>
              <a:t>Reputation : 11.0%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47567F-0AC3-47EC-BC2C-F89B8B1EC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B6CCB0-E434-411F-92EC-E5C8A7D65B7A}"/>
              </a:ext>
            </a:extLst>
          </p:cNvPr>
          <p:cNvSpPr/>
          <p:nvPr/>
        </p:nvSpPr>
        <p:spPr>
          <a:xfrm>
            <a:off x="6233084" y="6197714"/>
            <a:ext cx="27777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51380"/>
            <a:r>
              <a:rPr lang="en-US" altLang="ko-KR" sz="1100" dirty="0">
                <a:latin typeface="산돌명조w..."/>
              </a:rPr>
              <a:t>* 2012 </a:t>
            </a:r>
            <a:r>
              <a:rPr lang="ko-KR" altLang="en-US" sz="1100" dirty="0">
                <a:latin typeface="산돌명조w..."/>
              </a:rPr>
              <a:t>오픈 소스의 </a:t>
            </a:r>
            <a:r>
              <a:rPr lang="en-US" altLang="ko-KR" sz="1100" dirty="0">
                <a:latin typeface="산돌명조w..."/>
              </a:rPr>
              <a:t>4</a:t>
            </a:r>
            <a:r>
              <a:rPr lang="ko-KR" altLang="en-US" sz="1100" dirty="0">
                <a:latin typeface="산돌명조w..."/>
              </a:rPr>
              <a:t>가지 미신</a:t>
            </a:r>
            <a:r>
              <a:rPr lang="en-US" altLang="ko-KR" sz="1100" dirty="0">
                <a:latin typeface="산돌명조w..."/>
              </a:rPr>
              <a:t>, </a:t>
            </a:r>
            <a:r>
              <a:rPr lang="ko-KR" altLang="en-US" sz="1100" dirty="0" err="1">
                <a:latin typeface="산돌명조w..."/>
              </a:rPr>
              <a:t>윤석찬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511696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144071-22EE-40BC-BB57-E83084D5F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미국</a:t>
            </a:r>
            <a:r>
              <a:rPr lang="en-US" altLang="ko-KR" dirty="0"/>
              <a:t>? </a:t>
            </a:r>
            <a:r>
              <a:rPr lang="ko-KR" altLang="en-US" dirty="0"/>
              <a:t>영어</a:t>
            </a:r>
            <a:r>
              <a:rPr lang="en-US" altLang="ko-KR" dirty="0"/>
              <a:t>? </a:t>
            </a:r>
            <a:r>
              <a:rPr lang="ko-KR" altLang="en-US" dirty="0"/>
              <a:t>국제적인 참여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C46A08-DCD5-491C-A4AA-5C2666ED2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8194" name="Picture 2" descr="opensource map (2009)">
            <a:extLst>
              <a:ext uri="{FF2B5EF4-FFF2-40B4-BE49-F238E27FC236}">
                <a16:creationId xmlns:a16="http://schemas.microsoft.com/office/drawing/2014/main" id="{7ED57036-27B0-42AC-AF8F-F95F9E1871B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526292"/>
            <a:ext cx="8353425" cy="433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2B34939-7354-432C-A251-9543B424B146}"/>
              </a:ext>
            </a:extLst>
          </p:cNvPr>
          <p:cNvSpPr/>
          <p:nvPr/>
        </p:nvSpPr>
        <p:spPr>
          <a:xfrm>
            <a:off x="6572293" y="6172026"/>
            <a:ext cx="23448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u="sng" dirty="0">
                <a:solidFill>
                  <a:srgbClr val="212529"/>
                </a:solidFill>
                <a:latin typeface="ClearSans"/>
                <a:hlinkClick r:id="rId3"/>
              </a:rPr>
              <a:t>* 2012 The beauty of Open Source</a:t>
            </a:r>
            <a:endParaRPr lang="en-US" altLang="ko-KR" sz="1200" b="0" i="0" dirty="0">
              <a:solidFill>
                <a:srgbClr val="212529"/>
              </a:solidFill>
              <a:effectLst/>
              <a:latin typeface="ClearSans"/>
            </a:endParaRPr>
          </a:p>
        </p:txBody>
      </p:sp>
    </p:spTree>
    <p:extLst>
      <p:ext uri="{BB962C8B-B14F-4D97-AF65-F5344CB8AC3E}">
        <p14:creationId xmlns:p14="http://schemas.microsoft.com/office/powerpoint/2010/main" val="39783779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F7587B7-3808-4019-B74C-01F531E66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5" y="2066009"/>
            <a:ext cx="4074850" cy="304556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82056F8-6DE9-4606-8453-44243CD93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175368"/>
            <a:ext cx="8352928" cy="708226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고급 개발자만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F661CA-F68D-4837-8F8C-58AB64ABA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Google code-in</a:t>
            </a:r>
          </a:p>
          <a:p>
            <a:pPr lvl="1"/>
            <a:r>
              <a:rPr lang="ko-KR" altLang="en-US" dirty="0"/>
              <a:t>중고등학생 대상</a:t>
            </a:r>
            <a:r>
              <a:rPr lang="en-US" altLang="ko-KR" dirty="0"/>
              <a:t>, 1</a:t>
            </a:r>
            <a:r>
              <a:rPr lang="ko-KR" altLang="en-US" dirty="0"/>
              <a:t>주일 가량 실제 </a:t>
            </a:r>
            <a:r>
              <a:rPr lang="en-US" altLang="ko-KR" dirty="0"/>
              <a:t>OSS </a:t>
            </a:r>
            <a:r>
              <a:rPr lang="ko-KR" altLang="en-US" dirty="0"/>
              <a:t>프로젝트에 참여해 활동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2BD52C-692C-417D-9BF2-D18EAE1DF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9218" name="Picture 2" descr="google code inì ëí ì´ë¯¸ì§ ê²ìê²°ê³¼">
            <a:extLst>
              <a:ext uri="{FF2B5EF4-FFF2-40B4-BE49-F238E27FC236}">
                <a16:creationId xmlns:a16="http://schemas.microsoft.com/office/drawing/2014/main" id="{219FC798-8ECC-48C7-BE6F-7CB86E6E51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2" t="19541" r="6942" b="19541"/>
          <a:stretch/>
        </p:blipFill>
        <p:spPr bwMode="auto">
          <a:xfrm>
            <a:off x="4971495" y="2907702"/>
            <a:ext cx="4074850" cy="94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google code inì ëí ì´ë¯¸ì§ ê²ìê²°ê³¼">
            <a:extLst>
              <a:ext uri="{FF2B5EF4-FFF2-40B4-BE49-F238E27FC236}">
                <a16:creationId xmlns:a16="http://schemas.microsoft.com/office/drawing/2014/main" id="{FFC94DE1-70F3-4375-8A6C-879492D18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067" y="3848018"/>
            <a:ext cx="5495278" cy="260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4952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21FE-BE18-41AF-8B8B-CB7AB8F8B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고급 개발자만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E52E086-5F88-4799-B6E8-44F442A87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199469"/>
            <a:ext cx="8353425" cy="49877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39044F-34A4-437E-9A72-2FB0B96F6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441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C1B0F2-283E-422E-A97C-8DD17FCF6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OSS?</a:t>
            </a:r>
            <a:r>
              <a:rPr lang="ko-KR" altLang="en-US" dirty="0"/>
              <a:t> </a:t>
            </a:r>
            <a:r>
              <a:rPr lang="en-US" altLang="ko-KR" dirty="0"/>
              <a:t>Why?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8201DCF-D5C9-4938-994C-6E783D630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4650" y="1421296"/>
            <a:ext cx="4894700" cy="542365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6B3634-F5D7-4C18-B1E0-31856DFED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75C4A40-135C-4795-A8AB-5D9AF9181076}"/>
              </a:ext>
            </a:extLst>
          </p:cNvPr>
          <p:cNvSpPr txBox="1">
            <a:spLocks/>
          </p:cNvSpPr>
          <p:nvPr/>
        </p:nvSpPr>
        <p:spPr>
          <a:xfrm>
            <a:off x="395536" y="1058566"/>
            <a:ext cx="8352928" cy="52699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다양한 영역에서 수많은 </a:t>
            </a:r>
            <a:r>
              <a:rPr lang="en-US" altLang="ko-KR" sz="2000" dirty="0"/>
              <a:t>Open Source SW</a:t>
            </a:r>
            <a:r>
              <a:rPr lang="ko-KR" altLang="en-US" sz="2000" dirty="0"/>
              <a:t>가 사용되고 있음</a:t>
            </a:r>
          </a:p>
        </p:txBody>
      </p:sp>
    </p:spTree>
    <p:extLst>
      <p:ext uri="{BB962C8B-B14F-4D97-AF65-F5344CB8AC3E}">
        <p14:creationId xmlns:p14="http://schemas.microsoft.com/office/powerpoint/2010/main" val="25866285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94F274-F5A6-449A-88B5-6A7A2AD26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고급 개발자만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91066A-0EC3-47BE-A886-1247D28FB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058566"/>
            <a:ext cx="3617171" cy="5269953"/>
          </a:xfrm>
        </p:spPr>
        <p:txBody>
          <a:bodyPr/>
          <a:lstStyle/>
          <a:p>
            <a:r>
              <a:rPr lang="en-US" altLang="ko-KR" sz="2000" dirty="0"/>
              <a:t>Blake Ross (1985~)</a:t>
            </a:r>
          </a:p>
          <a:p>
            <a:pPr lvl="1"/>
            <a:r>
              <a:rPr lang="en-US" altLang="ko-KR" sz="1800" dirty="0"/>
              <a:t>Co-founder of Mozilla Firefox</a:t>
            </a:r>
          </a:p>
          <a:p>
            <a:pPr lvl="1"/>
            <a:r>
              <a:rPr lang="en-US" altLang="ko-KR" sz="1800" dirty="0"/>
              <a:t>14</a:t>
            </a:r>
            <a:r>
              <a:rPr lang="ko-KR" altLang="en-US" sz="1800" dirty="0"/>
              <a:t>세</a:t>
            </a:r>
            <a:r>
              <a:rPr lang="en-US" altLang="ko-KR" sz="1800" dirty="0"/>
              <a:t> Netscape </a:t>
            </a:r>
            <a:r>
              <a:rPr lang="ko-KR" altLang="en-US" sz="1800" dirty="0"/>
              <a:t>코드 분석</a:t>
            </a:r>
            <a:r>
              <a:rPr lang="en-US" altLang="ko-KR" sz="1800" dirty="0"/>
              <a:t>(1998</a:t>
            </a:r>
            <a:r>
              <a:rPr lang="ko-KR" altLang="en-US" sz="1800" dirty="0"/>
              <a:t>년</a:t>
            </a:r>
            <a:r>
              <a:rPr lang="en-US" altLang="ko-KR" sz="1800" dirty="0"/>
              <a:t> OSS</a:t>
            </a:r>
            <a:r>
              <a:rPr lang="ko-KR" altLang="en-US" sz="1800" dirty="0"/>
              <a:t>화 된 이후</a:t>
            </a:r>
            <a:r>
              <a:rPr lang="en-US" altLang="ko-KR" sz="1800" dirty="0"/>
              <a:t>)</a:t>
            </a:r>
          </a:p>
          <a:p>
            <a:pPr lvl="1"/>
            <a:r>
              <a:rPr lang="en-US" altLang="ko-KR" sz="1800" dirty="0"/>
              <a:t>16</a:t>
            </a:r>
            <a:r>
              <a:rPr lang="ko-KR" altLang="en-US" sz="1800" dirty="0"/>
              <a:t>세 </a:t>
            </a:r>
            <a:r>
              <a:rPr lang="en-US" altLang="ko-KR" sz="1800" dirty="0"/>
              <a:t>Netscape</a:t>
            </a:r>
            <a:r>
              <a:rPr lang="ko-KR" altLang="en-US" sz="1800" dirty="0"/>
              <a:t> 인턴</a:t>
            </a:r>
            <a:endParaRPr lang="en-US" altLang="ko-KR" sz="1800" dirty="0"/>
          </a:p>
          <a:p>
            <a:pPr lvl="1"/>
            <a:r>
              <a:rPr lang="en-US" altLang="ko-KR" sz="1800" dirty="0"/>
              <a:t>19</a:t>
            </a:r>
            <a:r>
              <a:rPr lang="ko-KR" altLang="en-US" sz="1800" dirty="0"/>
              <a:t>세 </a:t>
            </a:r>
            <a:r>
              <a:rPr lang="en-US" altLang="ko-KR" sz="1800" dirty="0"/>
              <a:t>Firefox </a:t>
            </a:r>
            <a:r>
              <a:rPr lang="ko-KR" altLang="en-US" sz="1800" dirty="0"/>
              <a:t>출시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D7A431-DA2F-4F00-AF4C-8676D008D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2E1CE272-9CF8-4A95-B6F6-E49850276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667" y="1081249"/>
            <a:ext cx="4662797" cy="524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5048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8E5FBB-494E-4A3D-ABB3-0362101CC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고급 개발자만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BE1684-F8B4-43A5-90BD-9A4B125AE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51</a:t>
            </a:fld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0620947-46D5-41F6-A412-732D349A1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261753"/>
            <a:ext cx="8353425" cy="486313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42842A5-1797-4CBF-B759-8EE119DA265D}"/>
              </a:ext>
            </a:extLst>
          </p:cNvPr>
          <p:cNvSpPr/>
          <p:nvPr/>
        </p:nvSpPr>
        <p:spPr>
          <a:xfrm>
            <a:off x="4434397" y="6177353"/>
            <a:ext cx="432294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* </a:t>
            </a:r>
            <a:r>
              <a:rPr lang="ko-KR" altLang="en-US" sz="1050" dirty="0"/>
              <a:t>2018 10 오픈소스를 여행하는 </a:t>
            </a:r>
            <a:r>
              <a:rPr lang="ko-KR" altLang="en-US" sz="1050" dirty="0" err="1"/>
              <a:t>히치하이커를</a:t>
            </a:r>
            <a:r>
              <a:rPr lang="ko-KR" altLang="en-US" sz="1050" dirty="0"/>
              <a:t> 위한 안내서 NHN </a:t>
            </a:r>
            <a:r>
              <a:rPr lang="ko-KR" altLang="en-US" sz="1050" dirty="0" err="1"/>
              <a:t>이선협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7488980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A55D83-17FD-4584-B188-03E01F468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개인 과제 </a:t>
            </a:r>
            <a:r>
              <a:rPr lang="en-US" altLang="ko-KR" dirty="0"/>
              <a:t>#1 </a:t>
            </a:r>
            <a:r>
              <a:rPr lang="en-US" altLang="ko-KR" sz="1800" dirty="0"/>
              <a:t>(</a:t>
            </a:r>
            <a:r>
              <a:rPr lang="ko-KR" altLang="en-US" sz="1800" dirty="0"/>
              <a:t>명절을 맞이하여</a:t>
            </a:r>
            <a:r>
              <a:rPr lang="en-US" altLang="ko-KR" sz="1800" dirty="0"/>
              <a:t>..)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82539C-0B76-47B9-9488-FDEA70C9B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/>
              <a:t>영화보고 후기 쓰기</a:t>
            </a:r>
            <a:endParaRPr lang="en-US" altLang="ko-KR" sz="2000" dirty="0"/>
          </a:p>
          <a:p>
            <a:pPr lvl="1"/>
            <a:r>
              <a:rPr lang="en-US" altLang="ko-KR" sz="1800" dirty="0">
                <a:hlinkClick r:id="rId2"/>
              </a:rPr>
              <a:t>https://youtu.be/4ZHloJVhcRY</a:t>
            </a:r>
            <a:endParaRPr lang="en-US" altLang="ko-KR" sz="1800" dirty="0"/>
          </a:p>
          <a:p>
            <a:pPr lvl="1"/>
            <a:r>
              <a:rPr lang="en-US" altLang="ko-KR" sz="1800" dirty="0"/>
              <a:t>1.25 </a:t>
            </a:r>
            <a:r>
              <a:rPr lang="ko-KR" altLang="en-US" sz="1800" dirty="0"/>
              <a:t>배속으로 보면 </a:t>
            </a:r>
            <a:r>
              <a:rPr lang="en-US" altLang="ko-KR" sz="1800" dirty="0"/>
              <a:t>1</a:t>
            </a:r>
            <a:r>
              <a:rPr lang="ko-KR" altLang="en-US" sz="1800" dirty="0"/>
              <a:t>시간</a:t>
            </a:r>
            <a:endParaRPr lang="en-US" altLang="ko-KR" sz="1800" dirty="0"/>
          </a:p>
          <a:p>
            <a:r>
              <a:rPr lang="en-US" altLang="ko-KR" sz="2000" dirty="0"/>
              <a:t>A4 1</a:t>
            </a:r>
            <a:r>
              <a:rPr lang="ko-KR" altLang="en-US" sz="2000" dirty="0"/>
              <a:t>장 이내</a:t>
            </a:r>
            <a:endParaRPr lang="en-US" altLang="ko-KR" sz="2000" dirty="0"/>
          </a:p>
          <a:p>
            <a:pPr lvl="1"/>
            <a:r>
              <a:rPr lang="ko-KR" altLang="en-US" sz="1800" dirty="0"/>
              <a:t>제목</a:t>
            </a:r>
            <a:r>
              <a:rPr lang="en-US" altLang="ko-KR" sz="1800" dirty="0"/>
              <a:t>, </a:t>
            </a:r>
            <a:r>
              <a:rPr lang="ko-KR" altLang="en-US" sz="1800" dirty="0"/>
              <a:t>학번</a:t>
            </a:r>
            <a:r>
              <a:rPr lang="en-US" altLang="ko-KR" sz="1800" dirty="0"/>
              <a:t>, </a:t>
            </a:r>
            <a:r>
              <a:rPr lang="ko-KR" altLang="en-US" sz="1800" dirty="0"/>
              <a:t>이름 간단히 기재</a:t>
            </a:r>
            <a:endParaRPr lang="en-US" altLang="ko-KR" sz="1800" dirty="0"/>
          </a:p>
          <a:p>
            <a:pPr lvl="1"/>
            <a:r>
              <a:rPr lang="ko-KR" altLang="en-US" sz="1800" dirty="0"/>
              <a:t>워드 기본 서식 그대로 사용</a:t>
            </a:r>
            <a:endParaRPr lang="en-US" altLang="ko-KR" sz="1800" dirty="0"/>
          </a:p>
          <a:p>
            <a:r>
              <a:rPr lang="ko-KR" altLang="en-US" sz="2000" dirty="0"/>
              <a:t>기한</a:t>
            </a:r>
            <a:r>
              <a:rPr lang="en-US" altLang="ko-KR" sz="2000" dirty="0"/>
              <a:t>: 9/15 (</a:t>
            </a:r>
            <a:r>
              <a:rPr lang="ko-KR" altLang="en-US" sz="2000" dirty="0"/>
              <a:t>일</a:t>
            </a:r>
            <a:r>
              <a:rPr lang="en-US" altLang="ko-KR" sz="2000" dirty="0"/>
              <a:t>)</a:t>
            </a:r>
            <a:r>
              <a:rPr lang="ko-KR" altLang="en-US" sz="2000" dirty="0"/>
              <a:t> </a:t>
            </a:r>
            <a:r>
              <a:rPr lang="en-US" altLang="ko-KR" sz="2000" dirty="0"/>
              <a:t>23:59</a:t>
            </a:r>
          </a:p>
          <a:p>
            <a:pPr lvl="1"/>
            <a:r>
              <a:rPr lang="ko-KR" altLang="en-US" sz="1800" dirty="0"/>
              <a:t>지각 감점</a:t>
            </a:r>
            <a:r>
              <a:rPr lang="en-US" altLang="ko-KR" sz="1800" dirty="0"/>
              <a:t>: 5%p / day</a:t>
            </a:r>
          </a:p>
          <a:p>
            <a:pPr lvl="1"/>
            <a:r>
              <a:rPr lang="en-US" altLang="ko-KR" sz="1800" dirty="0"/>
              <a:t>3</a:t>
            </a:r>
            <a:r>
              <a:rPr lang="ko-KR" altLang="en-US" sz="1800" dirty="0"/>
              <a:t>주 내 제출해야 함</a:t>
            </a:r>
            <a:endParaRPr lang="en-US" altLang="ko-KR" sz="1800" dirty="0"/>
          </a:p>
          <a:p>
            <a:r>
              <a:rPr lang="ko-KR" altLang="en-US" sz="2000" dirty="0"/>
              <a:t>제출</a:t>
            </a:r>
            <a:r>
              <a:rPr lang="en-US" altLang="ko-KR" sz="2000" dirty="0"/>
              <a:t>: LMS</a:t>
            </a:r>
            <a:r>
              <a:rPr lang="ko-KR" altLang="en-US" sz="2000" dirty="0"/>
              <a:t> 시스템</a:t>
            </a:r>
            <a:endParaRPr lang="en-US" altLang="ko-KR" sz="2000" dirty="0"/>
          </a:p>
          <a:p>
            <a:pPr lvl="1"/>
            <a:r>
              <a:rPr lang="en-US" altLang="ko-KR" sz="1800" dirty="0"/>
              <a:t> “</a:t>
            </a:r>
            <a:r>
              <a:rPr lang="ko-KR" altLang="en-US" sz="1800" dirty="0"/>
              <a:t>과제 </a:t>
            </a:r>
            <a:r>
              <a:rPr lang="en-US" altLang="ko-KR" sz="1800" dirty="0"/>
              <a:t>1”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DDB07E-1E97-443E-8AA0-A95F399E8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pPr/>
              <a:t>52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BB0DB1-9602-4090-8A2D-5DDCFE4A5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513" y="90420"/>
            <a:ext cx="3708874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445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6BD333-917E-42B3-A847-636D5E776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(+) GitHub </a:t>
            </a:r>
            <a:r>
              <a:rPr lang="ko-KR" altLang="en-US" dirty="0"/>
              <a:t>가입하고 </a:t>
            </a:r>
            <a:r>
              <a:rPr lang="en-US" altLang="ko-KR" dirty="0"/>
              <a:t>Student Pack </a:t>
            </a:r>
            <a:r>
              <a:rPr lang="ko-KR" altLang="en-US" dirty="0"/>
              <a:t>신청하기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AE52B3-6EF7-4FB7-940C-17E79D98C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>
                <a:hlinkClick r:id="rId2"/>
              </a:rPr>
              <a:t>https://education.github.com/pack</a:t>
            </a:r>
            <a:endParaRPr lang="en-US" altLang="ko-KR" sz="2000" dirty="0"/>
          </a:p>
          <a:p>
            <a:r>
              <a:rPr lang="ko-KR" altLang="en-US" sz="2000" dirty="0"/>
              <a:t>혜택이 많다</a:t>
            </a:r>
            <a:r>
              <a:rPr lang="en-US" altLang="ko-KR" sz="2000" dirty="0"/>
              <a:t>. </a:t>
            </a:r>
            <a:r>
              <a:rPr lang="ko-KR" altLang="en-US" sz="2000" dirty="0"/>
              <a:t>아주 많다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신청하면 시간이 좀 걸릴 수 있으니</a:t>
            </a:r>
            <a:br>
              <a:rPr lang="en-US" altLang="ko-KR" sz="2000" dirty="0"/>
            </a:br>
            <a:r>
              <a:rPr lang="ko-KR" altLang="en-US" sz="2000" dirty="0"/>
              <a:t>미리 </a:t>
            </a:r>
            <a:r>
              <a:rPr lang="ko-KR" altLang="en-US" sz="2000" dirty="0" err="1"/>
              <a:t>해둡시다</a:t>
            </a:r>
            <a:r>
              <a:rPr lang="en-US" altLang="ko-KR" sz="2000" dirty="0"/>
              <a:t>.</a:t>
            </a:r>
          </a:p>
          <a:p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163625-7407-4D4E-9E0E-7CB8A434C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53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BF59FB-D240-4150-AF02-F49BC73DC3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11"/>
          <a:stretch/>
        </p:blipFill>
        <p:spPr>
          <a:xfrm>
            <a:off x="4572000" y="990666"/>
            <a:ext cx="4572000" cy="486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48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FE297-8CB3-4A46-BAD1-863C84A87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OSS?</a:t>
            </a:r>
            <a:r>
              <a:rPr lang="ko-KR" altLang="en-US" dirty="0"/>
              <a:t> </a:t>
            </a:r>
            <a:r>
              <a:rPr lang="en-US" altLang="ko-KR" dirty="0"/>
              <a:t>Why?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D0D612-6060-4601-915E-7D4DFFF6F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670A1F8F-E954-4281-AC25-E0AB071B76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729361"/>
            <a:ext cx="8353425" cy="3927915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3E38A76D-55F8-427B-BE90-7AD38AC36383}"/>
              </a:ext>
            </a:extLst>
          </p:cNvPr>
          <p:cNvSpPr txBox="1">
            <a:spLocks/>
          </p:cNvSpPr>
          <p:nvPr/>
        </p:nvSpPr>
        <p:spPr>
          <a:xfrm>
            <a:off x="395536" y="1058566"/>
            <a:ext cx="8352928" cy="52699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로고들 나와있는 그림들이 너무 많아서 고르기도 어렵다</a:t>
            </a:r>
            <a:r>
              <a:rPr lang="en-US" altLang="ko-KR" sz="2000" dirty="0"/>
              <a:t>…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13138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274F3-C059-445D-888E-296E27243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OSS? Why?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0C548C-F72F-4578-9304-43B69800A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64</a:t>
            </a:r>
            <a:r>
              <a:rPr lang="ko-KR" altLang="en-US" sz="2000" dirty="0"/>
              <a:t>개 국가의 </a:t>
            </a:r>
            <a:r>
              <a:rPr lang="en-US" altLang="ko-KR" dirty="0">
                <a:solidFill>
                  <a:srgbClr val="FF0000"/>
                </a:solidFill>
              </a:rPr>
              <a:t>1313</a:t>
            </a:r>
            <a:r>
              <a:rPr lang="ko-KR" altLang="en-US" sz="2000" dirty="0"/>
              <a:t>개 기업 대상 조사 </a:t>
            </a:r>
            <a:r>
              <a:rPr lang="en-US" altLang="ko-KR" sz="2000" dirty="0"/>
              <a:t>(2015~2016)</a:t>
            </a:r>
          </a:p>
          <a:p>
            <a:r>
              <a:rPr lang="en-US" altLang="ko-KR" sz="3600" dirty="0">
                <a:solidFill>
                  <a:srgbClr val="FF0000"/>
                </a:solidFill>
              </a:rPr>
              <a:t>65%</a:t>
            </a:r>
            <a:r>
              <a:rPr lang="en-US" altLang="ko-KR" dirty="0"/>
              <a:t> </a:t>
            </a:r>
            <a:r>
              <a:rPr lang="en-US" altLang="ko-KR" sz="1600" dirty="0"/>
              <a:t> </a:t>
            </a:r>
            <a:r>
              <a:rPr lang="ko-KR" altLang="en-US" sz="2000" dirty="0"/>
              <a:t>기업이 </a:t>
            </a:r>
            <a:r>
              <a:rPr lang="en-US" altLang="ko-KR" sz="2000" dirty="0"/>
              <a:t>OSS</a:t>
            </a:r>
            <a:r>
              <a:rPr lang="ko-KR" altLang="en-US" sz="2000" dirty="0"/>
              <a:t>를 활용 </a:t>
            </a:r>
            <a:r>
              <a:rPr lang="en-US" altLang="ko-KR" sz="2000" dirty="0"/>
              <a:t>(</a:t>
            </a:r>
            <a:r>
              <a:rPr lang="en-US" altLang="ko-KR" sz="1800" dirty="0"/>
              <a:t>increased from 60% @2015)</a:t>
            </a:r>
            <a:endParaRPr lang="ko-KR" altLang="en-US" sz="1800" dirty="0"/>
          </a:p>
          <a:p>
            <a:pPr lvl="1"/>
            <a:r>
              <a:rPr lang="en-US" altLang="ko-KR" sz="3200" dirty="0">
                <a:solidFill>
                  <a:srgbClr val="FF0000"/>
                </a:solidFill>
              </a:rPr>
              <a:t>65%</a:t>
            </a:r>
            <a:r>
              <a:rPr lang="en-US" altLang="ko-KR" dirty="0"/>
              <a:t> </a:t>
            </a:r>
            <a:r>
              <a:rPr lang="ko-KR" altLang="en-US" sz="1800" dirty="0"/>
              <a:t>어플리케이션 개발 과정을 빠르게 하는데 활용</a:t>
            </a:r>
            <a:endParaRPr lang="en-US" altLang="ko-KR" sz="1800" dirty="0"/>
          </a:p>
          <a:p>
            <a:pPr lvl="1"/>
            <a:r>
              <a:rPr lang="en-US" altLang="ko-KR" sz="3200" dirty="0">
                <a:solidFill>
                  <a:srgbClr val="FF0000"/>
                </a:solidFill>
              </a:rPr>
              <a:t>55%</a:t>
            </a:r>
            <a:r>
              <a:rPr lang="en-US" altLang="ko-KR" dirty="0"/>
              <a:t> </a:t>
            </a:r>
            <a:r>
              <a:rPr lang="ko-KR" altLang="en-US" sz="1800" dirty="0"/>
              <a:t>서비스 제공 인프라를 구축하는데 활용</a:t>
            </a:r>
            <a:endParaRPr lang="en-US" altLang="ko-KR" sz="1800" dirty="0"/>
          </a:p>
          <a:p>
            <a:r>
              <a:rPr lang="en-US" altLang="ko-KR" sz="3600" dirty="0">
                <a:solidFill>
                  <a:srgbClr val="FF0000"/>
                </a:solidFill>
              </a:rPr>
              <a:t>67%</a:t>
            </a:r>
            <a:r>
              <a:rPr lang="en-US" altLang="ko-KR" dirty="0"/>
              <a:t> </a:t>
            </a:r>
            <a:r>
              <a:rPr lang="ko-KR" altLang="en-US" sz="2000" dirty="0"/>
              <a:t>개발자들에게 </a:t>
            </a:r>
            <a:r>
              <a:rPr lang="en-US" altLang="ko-KR" sz="2000" dirty="0"/>
              <a:t>OSS </a:t>
            </a:r>
            <a:r>
              <a:rPr lang="ko-KR" altLang="en-US" sz="2000" dirty="0"/>
              <a:t>사용 및 참여를 권장함</a:t>
            </a:r>
            <a:endParaRPr lang="en-US" altLang="ko-KR" sz="2000" dirty="0"/>
          </a:p>
          <a:p>
            <a:r>
              <a:rPr lang="en-US" altLang="ko-KR" sz="3600" dirty="0">
                <a:solidFill>
                  <a:srgbClr val="FF0000"/>
                </a:solidFill>
              </a:rPr>
              <a:t>59%</a:t>
            </a:r>
            <a:r>
              <a:rPr lang="en-US" altLang="ko-KR" dirty="0"/>
              <a:t> </a:t>
            </a:r>
            <a:r>
              <a:rPr lang="ko-KR" altLang="en-US" sz="2000" dirty="0"/>
              <a:t>최첨단 기술 경쟁력을 갖기 위해 </a:t>
            </a:r>
            <a:r>
              <a:rPr lang="en-US" altLang="ko-KR" sz="2000" dirty="0"/>
              <a:t>OSS</a:t>
            </a:r>
            <a:r>
              <a:rPr lang="ko-KR" altLang="en-US" sz="2000" dirty="0"/>
              <a:t>를 활용</a:t>
            </a:r>
            <a:endParaRPr lang="en-US" altLang="ko-KR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E6E8A2-89DA-4A63-BDBF-18450EDEC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1916D0-E436-419E-822D-F4B468A93A5F}"/>
              </a:ext>
            </a:extLst>
          </p:cNvPr>
          <p:cNvSpPr/>
          <p:nvPr/>
        </p:nvSpPr>
        <p:spPr>
          <a:xfrm>
            <a:off x="395536" y="5916760"/>
            <a:ext cx="4572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/>
              <a:t>* Future of Open Source Survey Results, North Bridge + Black Duck, 2016</a:t>
            </a:r>
            <a:endParaRPr lang="en-US" altLang="ko-KR" sz="1100" dirty="0">
              <a:hlinkClick r:id="rId2"/>
            </a:endParaRPr>
          </a:p>
          <a:p>
            <a:r>
              <a:rPr lang="en-US" altLang="ko-KR" sz="1100" dirty="0">
                <a:hlinkClick r:id="rId2"/>
              </a:rPr>
              <a:t>https://www.slideshare.net/blackducksoftware/2016-future-of-open-source-survey-results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385427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32547A-DE3D-431E-AF8E-DB6D407BD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85D566-C83B-41F0-B410-83409229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118C342D-B6ED-439E-98E0-FB085D3BF6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5842"/>
            <a:ext cx="9144000" cy="6850355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8226AFF-7802-4B12-9FF0-99CA4630B798}"/>
              </a:ext>
            </a:extLst>
          </p:cNvPr>
          <p:cNvSpPr/>
          <p:nvPr/>
        </p:nvSpPr>
        <p:spPr>
          <a:xfrm>
            <a:off x="725556" y="4809412"/>
            <a:ext cx="2027583" cy="70822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E8ECA20-2A37-4FE8-9646-3EE9D7C72C51}"/>
              </a:ext>
            </a:extLst>
          </p:cNvPr>
          <p:cNvSpPr/>
          <p:nvPr/>
        </p:nvSpPr>
        <p:spPr>
          <a:xfrm>
            <a:off x="3392556" y="3908264"/>
            <a:ext cx="2027583" cy="70822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F0CCEA-7871-47DE-9E0C-A47CF2E845C5}"/>
              </a:ext>
            </a:extLst>
          </p:cNvPr>
          <p:cNvSpPr/>
          <p:nvPr/>
        </p:nvSpPr>
        <p:spPr>
          <a:xfrm>
            <a:off x="486044" y="5517638"/>
            <a:ext cx="4534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 Total Cost of Ownership: </a:t>
            </a:r>
            <a:r>
              <a:rPr lang="ko-KR" altLang="en-US" dirty="0">
                <a:solidFill>
                  <a:srgbClr val="FF0000"/>
                </a:solidFill>
              </a:rPr>
              <a:t>초기 투자</a:t>
            </a:r>
            <a:r>
              <a:rPr lang="en-US" altLang="ko-KR" dirty="0">
                <a:solidFill>
                  <a:srgbClr val="FF0000"/>
                </a:solidFill>
              </a:rPr>
              <a:t>+</a:t>
            </a:r>
            <a:r>
              <a:rPr lang="ko-KR" altLang="en-US" dirty="0">
                <a:solidFill>
                  <a:srgbClr val="FF0000"/>
                </a:solidFill>
              </a:rPr>
              <a:t>유지비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5063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0154E7-BC9B-4589-BA4E-59DD6C9EA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EF12D08-050F-46F4-94A4-53B3E87A67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9144000" cy="685035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4AF306-D84F-4F5C-BDC6-0B5943464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D409-D3F6-4EEC-8C77-1F5E89989FF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676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2617</TotalTime>
  <Words>2221</Words>
  <Application>Microsoft Office PowerPoint</Application>
  <PresentationFormat>화면 슬라이드 쇼(4:3)</PresentationFormat>
  <Paragraphs>438</Paragraphs>
  <Slides>53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1" baseType="lpstr">
      <vt:lpstr>ClearSans</vt:lpstr>
      <vt:lpstr>Helvetica Neue</vt:lpstr>
      <vt:lpstr>맑은 고딕</vt:lpstr>
      <vt:lpstr>산돌명조w...</vt:lpstr>
      <vt:lpstr>Arial</vt:lpstr>
      <vt:lpstr>Calibri</vt:lpstr>
      <vt:lpstr>Calibri Light</vt:lpstr>
      <vt:lpstr>Office 테마</vt:lpstr>
      <vt:lpstr>2. Open Source SW: Why and What</vt:lpstr>
      <vt:lpstr>강의 일정</vt:lpstr>
      <vt:lpstr>Agenda</vt:lpstr>
      <vt:lpstr>OSS? Why?</vt:lpstr>
      <vt:lpstr>OSS? Why?</vt:lpstr>
      <vt:lpstr>OSS? Why?</vt:lpstr>
      <vt:lpstr>OSS? Why?</vt:lpstr>
      <vt:lpstr>PowerPoint 프레젠테이션</vt:lpstr>
      <vt:lpstr>PowerPoint 프레젠테이션</vt:lpstr>
      <vt:lpstr> Case study: Netflix OSS</vt:lpstr>
      <vt:lpstr> Case study: Netflix가 OSS를 활용하는 이유</vt:lpstr>
      <vt:lpstr>Case study: Naver and Kakao</vt:lpstr>
      <vt:lpstr>Case study: Naver and Kakao</vt:lpstr>
      <vt:lpstr>그래서 결국 왜?</vt:lpstr>
      <vt:lpstr>그래서 결국 왜?</vt:lpstr>
      <vt:lpstr>“혁신의 속도를 따라잡자!”</vt:lpstr>
      <vt:lpstr>현실은…</vt:lpstr>
      <vt:lpstr>PowerPoint 프레젠테이션</vt:lpstr>
      <vt:lpstr>(fun)</vt:lpstr>
      <vt:lpstr>The Open Source Definition</vt:lpstr>
      <vt:lpstr>PowerPoint 프레젠테이션</vt:lpstr>
      <vt:lpstr>OSI 인증 예</vt:lpstr>
      <vt:lpstr>The Open Source Definition (v1.9)</vt:lpstr>
      <vt:lpstr>The Open Source Definition (v1.9)</vt:lpstr>
      <vt:lpstr>OSD 1~4: SW 의 빠른 발전을 위한 규칙들</vt:lpstr>
      <vt:lpstr>OSD 5,6: 차별 금지, 7. 간접적 제한 금지</vt:lpstr>
      <vt:lpstr>OSD 8,9,10: 차별 금지</vt:lpstr>
      <vt:lpstr>상용 소프트웨어와 오픈소스의 비교</vt:lpstr>
      <vt:lpstr>상용 SW를 선택하는 것이 유리한 경우</vt:lpstr>
      <vt:lpstr>Open Source SW Foundations</vt:lpstr>
      <vt:lpstr>주요 OSS Foundations</vt:lpstr>
      <vt:lpstr>주요 OSS Foundations</vt:lpstr>
      <vt:lpstr>성공적인 OSS 프로젝트들</vt:lpstr>
      <vt:lpstr>성공적인 OSS 프로젝트들</vt:lpstr>
      <vt:lpstr>성공적인 OSS 프로젝트들</vt:lpstr>
      <vt:lpstr>성공적인 OSS 프로젝트들</vt:lpstr>
      <vt:lpstr>성공적인 OSS 프로젝트의 현황</vt:lpstr>
      <vt:lpstr>Myths</vt:lpstr>
      <vt:lpstr>Four Myths</vt:lpstr>
      <vt:lpstr>PowerPoint 프레젠테이션</vt:lpstr>
      <vt:lpstr>1. OSS의 보안성</vt:lpstr>
      <vt:lpstr>1. OSS의 보안성</vt:lpstr>
      <vt:lpstr>1. OSS의 보안성, 항상 유의해야 함</vt:lpstr>
      <vt:lpstr>1. OSS의 보안성, 항상 유의해야 함</vt:lpstr>
      <vt:lpstr>참고: 5가지 오픈소스 보안 관리방안</vt:lpstr>
      <vt:lpstr>2. OSS의 주 목적은?</vt:lpstr>
      <vt:lpstr>3. 미국? 영어? 국제적인 참여</vt:lpstr>
      <vt:lpstr>4. 고급 개발자만?</vt:lpstr>
      <vt:lpstr>4. 고급 개발자만?</vt:lpstr>
      <vt:lpstr>4. 고급 개발자만?</vt:lpstr>
      <vt:lpstr>4. 고급 개발자만?</vt:lpstr>
      <vt:lpstr>개인 과제 #1 (명절을 맞이하여..)</vt:lpstr>
      <vt:lpstr>(+) GitHub 가입하고 Student Pack 신청하기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Hyunchan Park</dc:creator>
  <cp:lastModifiedBy>Park Hyunchan</cp:lastModifiedBy>
  <cp:revision>860</cp:revision>
  <dcterms:created xsi:type="dcterms:W3CDTF">2016-08-29T08:45:01Z</dcterms:created>
  <dcterms:modified xsi:type="dcterms:W3CDTF">2019-09-16T08:50:37Z</dcterms:modified>
</cp:coreProperties>
</file>